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1" r:id="rId4"/>
    <p:sldId id="273" r:id="rId5"/>
    <p:sldId id="281" r:id="rId6"/>
    <p:sldId id="259" r:id="rId7"/>
    <p:sldId id="260" r:id="rId8"/>
    <p:sldId id="274" r:id="rId9"/>
    <p:sldId id="272" r:id="rId10"/>
    <p:sldId id="262" r:id="rId11"/>
    <p:sldId id="275" r:id="rId12"/>
    <p:sldId id="265" r:id="rId13"/>
    <p:sldId id="276" r:id="rId14"/>
    <p:sldId id="277" r:id="rId15"/>
    <p:sldId id="280" r:id="rId16"/>
    <p:sldId id="27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A7A"/>
    <a:srgbClr val="4E81BD"/>
    <a:srgbClr val="555555"/>
    <a:srgbClr val="1E1E1E"/>
    <a:srgbClr val="9BC3FF"/>
    <a:srgbClr val="E5E5E5"/>
    <a:srgbClr val="666666"/>
    <a:srgbClr val="F8F8F8"/>
    <a:srgbClr val="333333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/>
    <p:restoredTop sz="91701"/>
  </p:normalViewPr>
  <p:slideViewPr>
    <p:cSldViewPr snapToGrid="0">
      <p:cViewPr varScale="1">
        <p:scale>
          <a:sx n="103" d="100"/>
          <a:sy n="103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95F5F-04B5-4E06-AFB9-54663D6FF3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9AB732B-8937-489C-9907-92D18F4A38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Dataset:</a:t>
          </a:r>
          <a:r>
            <a:rPr lang="en-US" dirty="0"/>
            <a:t> NYC School Bus Breakdown &amp; </a:t>
          </a:r>
          <a:r>
            <a:rPr lang="en-US"/>
            <a:t>Delay Reports ( NYC Open Data)</a:t>
          </a:r>
          <a:endParaRPr lang="en-US" dirty="0"/>
        </a:p>
      </dgm:t>
    </dgm:pt>
    <dgm:pt modelId="{D904A629-3D76-4B90-9D70-47B1E6080E62}" type="parTrans" cxnId="{F72A32EF-5FF2-4B75-92F3-8CBE15DC98F2}">
      <dgm:prSet/>
      <dgm:spPr/>
      <dgm:t>
        <a:bodyPr/>
        <a:lstStyle/>
        <a:p>
          <a:endParaRPr lang="en-US"/>
        </a:p>
      </dgm:t>
    </dgm:pt>
    <dgm:pt modelId="{95C6DD5B-25C7-4C1C-AE14-1852E8CA13F7}" type="sibTrans" cxnId="{F72A32EF-5FF2-4B75-92F3-8CBE15DC98F2}">
      <dgm:prSet/>
      <dgm:spPr/>
      <dgm:t>
        <a:bodyPr/>
        <a:lstStyle/>
        <a:p>
          <a:endParaRPr lang="en-US"/>
        </a:p>
      </dgm:t>
    </dgm:pt>
    <dgm:pt modelId="{BAC219D2-5272-402B-8AB6-6625243AC9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Records:</a:t>
          </a:r>
          <a:r>
            <a:rPr lang="en-US" dirty="0"/>
            <a:t> 1.22 million rows, 21 columns</a:t>
          </a:r>
        </a:p>
      </dgm:t>
    </dgm:pt>
    <dgm:pt modelId="{5607320E-D416-4764-81AE-CDAEFF525650}" type="parTrans" cxnId="{D266F65C-D7D3-4BC9-B60A-EBFE5A9E3E28}">
      <dgm:prSet/>
      <dgm:spPr/>
      <dgm:t>
        <a:bodyPr/>
        <a:lstStyle/>
        <a:p>
          <a:endParaRPr lang="en-US"/>
        </a:p>
      </dgm:t>
    </dgm:pt>
    <dgm:pt modelId="{8E701E13-2E39-4400-8F8B-AA6242CB4720}" type="sibTrans" cxnId="{D266F65C-D7D3-4BC9-B60A-EBFE5A9E3E28}">
      <dgm:prSet/>
      <dgm:spPr/>
      <dgm:t>
        <a:bodyPr/>
        <a:lstStyle/>
        <a:p>
          <a:endParaRPr lang="en-US"/>
        </a:p>
      </dgm:t>
    </dgm:pt>
    <dgm:pt modelId="{9E03C085-BB7E-4205-82E2-78131952A4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Goal:</a:t>
          </a:r>
          <a:endParaRPr lang="en-US" dirty="0"/>
        </a:p>
      </dgm:t>
    </dgm:pt>
    <dgm:pt modelId="{FC1A8349-55BA-4EFD-9F19-CE1CA1C02FE3}" type="parTrans" cxnId="{49BF8475-7C38-447A-B4E4-4D73140E8009}">
      <dgm:prSet/>
      <dgm:spPr/>
      <dgm:t>
        <a:bodyPr/>
        <a:lstStyle/>
        <a:p>
          <a:endParaRPr lang="en-US"/>
        </a:p>
      </dgm:t>
    </dgm:pt>
    <dgm:pt modelId="{0446684D-05E6-40DB-BCC5-CA3A3640AC8C}" type="sibTrans" cxnId="{49BF8475-7C38-447A-B4E4-4D73140E8009}">
      <dgm:prSet/>
      <dgm:spPr/>
      <dgm:t>
        <a:bodyPr/>
        <a:lstStyle/>
        <a:p>
          <a:endParaRPr lang="en-US"/>
        </a:p>
      </dgm:t>
    </dgm:pt>
    <dgm:pt modelId="{C66EA7F1-1341-423D-8D4C-CE4611DF787B}">
      <dgm:prSet custT="1"/>
      <dgm:spPr/>
      <dgm:t>
        <a:bodyPr/>
        <a:lstStyle/>
        <a:p>
          <a:pPr>
            <a:lnSpc>
              <a:spcPct val="100000"/>
            </a:lnSpc>
            <a:buFont typeface="+mj-lt"/>
            <a:buAutoNum type="arabicPeriod" startAt="3"/>
          </a:pPr>
          <a:r>
            <a:rPr lang="en-US" sz="1600" dirty="0"/>
            <a:t>Predict delay duration </a:t>
          </a:r>
          <a:r>
            <a:rPr lang="en-US" sz="1600" i="1" dirty="0"/>
            <a:t>(Regression)</a:t>
          </a:r>
          <a:r>
            <a:rPr lang="en-US" sz="1600" dirty="0"/>
            <a:t> and classify delay severity </a:t>
          </a:r>
          <a:r>
            <a:rPr lang="en-US" sz="1600" i="1" dirty="0"/>
            <a:t>(Low / Moderate / High)</a:t>
          </a:r>
          <a:endParaRPr lang="en-US" sz="1600" dirty="0"/>
        </a:p>
      </dgm:t>
    </dgm:pt>
    <dgm:pt modelId="{3ACF0368-742E-46FE-9024-08CFD26D7532}" type="parTrans" cxnId="{7984326B-A4BB-49AB-9C42-779016D324A1}">
      <dgm:prSet/>
      <dgm:spPr/>
      <dgm:t>
        <a:bodyPr/>
        <a:lstStyle/>
        <a:p>
          <a:endParaRPr lang="en-US"/>
        </a:p>
      </dgm:t>
    </dgm:pt>
    <dgm:pt modelId="{257277B0-A900-46A8-8201-CBAE4906C162}" type="sibTrans" cxnId="{7984326B-A4BB-49AB-9C42-779016D324A1}">
      <dgm:prSet/>
      <dgm:spPr/>
      <dgm:t>
        <a:bodyPr/>
        <a:lstStyle/>
        <a:p>
          <a:endParaRPr lang="en-US"/>
        </a:p>
      </dgm:t>
    </dgm:pt>
    <dgm:pt modelId="{4C702FAB-3F2C-498B-B086-9DF66CE2DD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Challenge:</a:t>
          </a:r>
          <a:r>
            <a:rPr lang="en-US" dirty="0"/>
            <a:t> Data heavily unstructured and manually entered, required extensive cleaning and feature engineering</a:t>
          </a:r>
        </a:p>
      </dgm:t>
    </dgm:pt>
    <dgm:pt modelId="{D1745596-26E4-4907-961A-CDB1B713B09F}" type="parTrans" cxnId="{8AF66675-1A44-4288-91D5-280AED32A750}">
      <dgm:prSet/>
      <dgm:spPr/>
      <dgm:t>
        <a:bodyPr/>
        <a:lstStyle/>
        <a:p>
          <a:endParaRPr lang="en-US"/>
        </a:p>
      </dgm:t>
    </dgm:pt>
    <dgm:pt modelId="{83A3E537-7FC7-42A8-81A6-95C520797C3F}" type="sibTrans" cxnId="{8AF66675-1A44-4288-91D5-280AED32A750}">
      <dgm:prSet/>
      <dgm:spPr/>
      <dgm:t>
        <a:bodyPr/>
        <a:lstStyle/>
        <a:p>
          <a:endParaRPr lang="en-US"/>
        </a:p>
      </dgm:t>
    </dgm:pt>
    <dgm:pt modelId="{A8C9499D-C2EF-429A-8FC0-44E1768909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Outcome:</a:t>
          </a:r>
          <a:r>
            <a:rPr lang="en-US" dirty="0"/>
            <a:t> Built a clean dataset and model pipeline to predict delays accurately and analyze key factors influencing them.</a:t>
          </a:r>
        </a:p>
      </dgm:t>
    </dgm:pt>
    <dgm:pt modelId="{98DC213E-56F9-4FCB-9929-B82FD91CE815}" type="parTrans" cxnId="{277955B0-9508-4DA3-B53D-2DA7D21FD889}">
      <dgm:prSet/>
      <dgm:spPr/>
      <dgm:t>
        <a:bodyPr/>
        <a:lstStyle/>
        <a:p>
          <a:endParaRPr lang="en-US"/>
        </a:p>
      </dgm:t>
    </dgm:pt>
    <dgm:pt modelId="{5D3912D0-6075-418B-BE05-964B60850A59}" type="sibTrans" cxnId="{277955B0-9508-4DA3-B53D-2DA7D21FD889}">
      <dgm:prSet/>
      <dgm:spPr/>
      <dgm:t>
        <a:bodyPr/>
        <a:lstStyle/>
        <a:p>
          <a:endParaRPr lang="en-US"/>
        </a:p>
      </dgm:t>
    </dgm:pt>
    <dgm:pt modelId="{7E0BFEDE-3888-4536-B41D-DD038D353379}" type="pres">
      <dgm:prSet presAssocID="{CBA95F5F-04B5-4E06-AFB9-54663D6FF3DD}" presName="root" presStyleCnt="0">
        <dgm:presLayoutVars>
          <dgm:dir/>
          <dgm:resizeHandles val="exact"/>
        </dgm:presLayoutVars>
      </dgm:prSet>
      <dgm:spPr/>
    </dgm:pt>
    <dgm:pt modelId="{1D4B45E3-699E-4932-87A5-09D1597C051E}" type="pres">
      <dgm:prSet presAssocID="{D9AB732B-8937-489C-9907-92D18F4A382E}" presName="compNode" presStyleCnt="0"/>
      <dgm:spPr/>
    </dgm:pt>
    <dgm:pt modelId="{3638B0AD-CD64-4DAA-BD82-73A1D2119E87}" type="pres">
      <dgm:prSet presAssocID="{D9AB732B-8937-489C-9907-92D18F4A382E}" presName="bgRect" presStyleLbl="bgShp" presStyleIdx="0" presStyleCnt="5"/>
      <dgm:spPr/>
    </dgm:pt>
    <dgm:pt modelId="{533677E2-79BD-4AB0-90FF-29F10C2A06C6}" type="pres">
      <dgm:prSet presAssocID="{D9AB732B-8937-489C-9907-92D18F4A382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D9CDF789-1116-4135-89A4-E3F7428991A2}" type="pres">
      <dgm:prSet presAssocID="{D9AB732B-8937-489C-9907-92D18F4A382E}" presName="spaceRect" presStyleCnt="0"/>
      <dgm:spPr/>
    </dgm:pt>
    <dgm:pt modelId="{CA452C3A-9AB3-4B7C-8498-1EE81D09DC96}" type="pres">
      <dgm:prSet presAssocID="{D9AB732B-8937-489C-9907-92D18F4A382E}" presName="parTx" presStyleLbl="revTx" presStyleIdx="0" presStyleCnt="6">
        <dgm:presLayoutVars>
          <dgm:chMax val="0"/>
          <dgm:chPref val="0"/>
        </dgm:presLayoutVars>
      </dgm:prSet>
      <dgm:spPr/>
    </dgm:pt>
    <dgm:pt modelId="{5CDF37C9-B82D-4B7B-9C90-80DFD222B175}" type="pres">
      <dgm:prSet presAssocID="{95C6DD5B-25C7-4C1C-AE14-1852E8CA13F7}" presName="sibTrans" presStyleCnt="0"/>
      <dgm:spPr/>
    </dgm:pt>
    <dgm:pt modelId="{BD8A8359-FDFF-4412-96F8-A0CBD93100CD}" type="pres">
      <dgm:prSet presAssocID="{BAC219D2-5272-402B-8AB6-6625243AC92B}" presName="compNode" presStyleCnt="0"/>
      <dgm:spPr/>
    </dgm:pt>
    <dgm:pt modelId="{29FCCD72-DFC2-4590-9920-1C3ED13F5872}" type="pres">
      <dgm:prSet presAssocID="{BAC219D2-5272-402B-8AB6-6625243AC92B}" presName="bgRect" presStyleLbl="bgShp" presStyleIdx="1" presStyleCnt="5"/>
      <dgm:spPr/>
    </dgm:pt>
    <dgm:pt modelId="{E3B0FC53-9263-4C44-A5BA-74EA2A00C90F}" type="pres">
      <dgm:prSet presAssocID="{BAC219D2-5272-402B-8AB6-6625243AC92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5DFF9CD-7760-4F76-8199-65C9603FCAD9}" type="pres">
      <dgm:prSet presAssocID="{BAC219D2-5272-402B-8AB6-6625243AC92B}" presName="spaceRect" presStyleCnt="0"/>
      <dgm:spPr/>
    </dgm:pt>
    <dgm:pt modelId="{D29D7CE6-0E6D-42ED-BD87-B28379824038}" type="pres">
      <dgm:prSet presAssocID="{BAC219D2-5272-402B-8AB6-6625243AC92B}" presName="parTx" presStyleLbl="revTx" presStyleIdx="1" presStyleCnt="6">
        <dgm:presLayoutVars>
          <dgm:chMax val="0"/>
          <dgm:chPref val="0"/>
        </dgm:presLayoutVars>
      </dgm:prSet>
      <dgm:spPr/>
    </dgm:pt>
    <dgm:pt modelId="{0F43310C-1C2C-4E11-9572-9CCFEB0E4565}" type="pres">
      <dgm:prSet presAssocID="{8E701E13-2E39-4400-8F8B-AA6242CB4720}" presName="sibTrans" presStyleCnt="0"/>
      <dgm:spPr/>
    </dgm:pt>
    <dgm:pt modelId="{91EBED04-8935-4984-B585-5C471D2FEEAF}" type="pres">
      <dgm:prSet presAssocID="{9E03C085-BB7E-4205-82E2-78131952A4E7}" presName="compNode" presStyleCnt="0"/>
      <dgm:spPr/>
    </dgm:pt>
    <dgm:pt modelId="{B888A387-982F-4AAB-8EA8-1779A92A6979}" type="pres">
      <dgm:prSet presAssocID="{9E03C085-BB7E-4205-82E2-78131952A4E7}" presName="bgRect" presStyleLbl="bgShp" presStyleIdx="2" presStyleCnt="5"/>
      <dgm:spPr/>
    </dgm:pt>
    <dgm:pt modelId="{E435D916-7A8C-43B5-9958-CF543F636243}" type="pres">
      <dgm:prSet presAssocID="{9E03C085-BB7E-4205-82E2-78131952A4E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41970E9B-0E61-4F5A-B01D-3862A25AB571}" type="pres">
      <dgm:prSet presAssocID="{9E03C085-BB7E-4205-82E2-78131952A4E7}" presName="spaceRect" presStyleCnt="0"/>
      <dgm:spPr/>
    </dgm:pt>
    <dgm:pt modelId="{289881C4-62F5-4088-99B1-1AA43DC6C1B6}" type="pres">
      <dgm:prSet presAssocID="{9E03C085-BB7E-4205-82E2-78131952A4E7}" presName="parTx" presStyleLbl="revTx" presStyleIdx="2" presStyleCnt="6">
        <dgm:presLayoutVars>
          <dgm:chMax val="0"/>
          <dgm:chPref val="0"/>
        </dgm:presLayoutVars>
      </dgm:prSet>
      <dgm:spPr/>
    </dgm:pt>
    <dgm:pt modelId="{FCF784D0-CE8D-4766-808F-525D3EB93178}" type="pres">
      <dgm:prSet presAssocID="{9E03C085-BB7E-4205-82E2-78131952A4E7}" presName="desTx" presStyleLbl="revTx" presStyleIdx="3" presStyleCnt="6" custScaleX="150578" custLinFactNeighborX="-60467" custLinFactNeighborY="1236">
        <dgm:presLayoutVars/>
      </dgm:prSet>
      <dgm:spPr/>
    </dgm:pt>
    <dgm:pt modelId="{A312E0AD-12DB-4187-8B1D-533E6278DA11}" type="pres">
      <dgm:prSet presAssocID="{0446684D-05E6-40DB-BCC5-CA3A3640AC8C}" presName="sibTrans" presStyleCnt="0"/>
      <dgm:spPr/>
    </dgm:pt>
    <dgm:pt modelId="{D1BA181A-68F3-41FC-BF23-7E6E4B26E874}" type="pres">
      <dgm:prSet presAssocID="{4C702FAB-3F2C-498B-B086-9DF66CE2DD3A}" presName="compNode" presStyleCnt="0"/>
      <dgm:spPr/>
    </dgm:pt>
    <dgm:pt modelId="{A8C841E7-95AB-47C5-BE85-0A0E86DA06BB}" type="pres">
      <dgm:prSet presAssocID="{4C702FAB-3F2C-498B-B086-9DF66CE2DD3A}" presName="bgRect" presStyleLbl="bgShp" presStyleIdx="3" presStyleCnt="5"/>
      <dgm:spPr/>
    </dgm:pt>
    <dgm:pt modelId="{7522499B-C1E2-461B-B565-66903E923E92}" type="pres">
      <dgm:prSet presAssocID="{4C702FAB-3F2C-498B-B086-9DF66CE2DD3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F09C645-A86F-4B1A-A4C8-28E1AEFED092}" type="pres">
      <dgm:prSet presAssocID="{4C702FAB-3F2C-498B-B086-9DF66CE2DD3A}" presName="spaceRect" presStyleCnt="0"/>
      <dgm:spPr/>
    </dgm:pt>
    <dgm:pt modelId="{287DC878-6DC6-4A0E-9EE7-10A473C80445}" type="pres">
      <dgm:prSet presAssocID="{4C702FAB-3F2C-498B-B086-9DF66CE2DD3A}" presName="parTx" presStyleLbl="revTx" presStyleIdx="4" presStyleCnt="6">
        <dgm:presLayoutVars>
          <dgm:chMax val="0"/>
          <dgm:chPref val="0"/>
        </dgm:presLayoutVars>
      </dgm:prSet>
      <dgm:spPr/>
    </dgm:pt>
    <dgm:pt modelId="{CEE1AB5E-5E93-4C58-B9DB-B42BC52DC24E}" type="pres">
      <dgm:prSet presAssocID="{83A3E537-7FC7-42A8-81A6-95C520797C3F}" presName="sibTrans" presStyleCnt="0"/>
      <dgm:spPr/>
    </dgm:pt>
    <dgm:pt modelId="{CDF33550-F7DC-4ED4-A908-DEA4AF965D8F}" type="pres">
      <dgm:prSet presAssocID="{A8C9499D-C2EF-429A-8FC0-44E1768909D6}" presName="compNode" presStyleCnt="0"/>
      <dgm:spPr/>
    </dgm:pt>
    <dgm:pt modelId="{4FCABE69-C2B3-44C7-A6DE-D841947BDE5E}" type="pres">
      <dgm:prSet presAssocID="{A8C9499D-C2EF-429A-8FC0-44E1768909D6}" presName="bgRect" presStyleLbl="bgShp" presStyleIdx="4" presStyleCnt="5"/>
      <dgm:spPr/>
    </dgm:pt>
    <dgm:pt modelId="{1A838620-3272-415C-9347-0FECE07F3F84}" type="pres">
      <dgm:prSet presAssocID="{A8C9499D-C2EF-429A-8FC0-44E1768909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531C4D8-3315-4B5A-BDCE-64F911D04060}" type="pres">
      <dgm:prSet presAssocID="{A8C9499D-C2EF-429A-8FC0-44E1768909D6}" presName="spaceRect" presStyleCnt="0"/>
      <dgm:spPr/>
    </dgm:pt>
    <dgm:pt modelId="{34B152B0-E700-433A-BD3E-5735B441F69C}" type="pres">
      <dgm:prSet presAssocID="{A8C9499D-C2EF-429A-8FC0-44E1768909D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AAB8413-D8CC-4121-B736-3A9E1383970D}" type="presOf" srcId="{C66EA7F1-1341-423D-8D4C-CE4611DF787B}" destId="{FCF784D0-CE8D-4766-808F-525D3EB93178}" srcOrd="0" destOrd="0" presId="urn:microsoft.com/office/officeart/2018/2/layout/IconVerticalSolidList"/>
    <dgm:cxn modelId="{B700B025-C9FA-47DA-9574-D6DF3748573D}" type="presOf" srcId="{D9AB732B-8937-489C-9907-92D18F4A382E}" destId="{CA452C3A-9AB3-4B7C-8498-1EE81D09DC96}" srcOrd="0" destOrd="0" presId="urn:microsoft.com/office/officeart/2018/2/layout/IconVerticalSolidList"/>
    <dgm:cxn modelId="{E800C92B-79A2-4F49-9090-C85FBA9079B2}" type="presOf" srcId="{BAC219D2-5272-402B-8AB6-6625243AC92B}" destId="{D29D7CE6-0E6D-42ED-BD87-B28379824038}" srcOrd="0" destOrd="0" presId="urn:microsoft.com/office/officeart/2018/2/layout/IconVerticalSolidList"/>
    <dgm:cxn modelId="{41849A37-CF79-49CC-9B72-3B8724AA2187}" type="presOf" srcId="{A8C9499D-C2EF-429A-8FC0-44E1768909D6}" destId="{34B152B0-E700-433A-BD3E-5735B441F69C}" srcOrd="0" destOrd="0" presId="urn:microsoft.com/office/officeart/2018/2/layout/IconVerticalSolidList"/>
    <dgm:cxn modelId="{D266F65C-D7D3-4BC9-B60A-EBFE5A9E3E28}" srcId="{CBA95F5F-04B5-4E06-AFB9-54663D6FF3DD}" destId="{BAC219D2-5272-402B-8AB6-6625243AC92B}" srcOrd="1" destOrd="0" parTransId="{5607320E-D416-4764-81AE-CDAEFF525650}" sibTransId="{8E701E13-2E39-4400-8F8B-AA6242CB4720}"/>
    <dgm:cxn modelId="{7984326B-A4BB-49AB-9C42-779016D324A1}" srcId="{9E03C085-BB7E-4205-82E2-78131952A4E7}" destId="{C66EA7F1-1341-423D-8D4C-CE4611DF787B}" srcOrd="0" destOrd="0" parTransId="{3ACF0368-742E-46FE-9024-08CFD26D7532}" sibTransId="{257277B0-A900-46A8-8201-CBAE4906C162}"/>
    <dgm:cxn modelId="{BAB1AA74-3EE4-46A9-9E0A-52DF496D35F7}" type="presOf" srcId="{CBA95F5F-04B5-4E06-AFB9-54663D6FF3DD}" destId="{7E0BFEDE-3888-4536-B41D-DD038D353379}" srcOrd="0" destOrd="0" presId="urn:microsoft.com/office/officeart/2018/2/layout/IconVerticalSolidList"/>
    <dgm:cxn modelId="{8AF66675-1A44-4288-91D5-280AED32A750}" srcId="{CBA95F5F-04B5-4E06-AFB9-54663D6FF3DD}" destId="{4C702FAB-3F2C-498B-B086-9DF66CE2DD3A}" srcOrd="3" destOrd="0" parTransId="{D1745596-26E4-4907-961A-CDB1B713B09F}" sibTransId="{83A3E537-7FC7-42A8-81A6-95C520797C3F}"/>
    <dgm:cxn modelId="{49BF8475-7C38-447A-B4E4-4D73140E8009}" srcId="{CBA95F5F-04B5-4E06-AFB9-54663D6FF3DD}" destId="{9E03C085-BB7E-4205-82E2-78131952A4E7}" srcOrd="2" destOrd="0" parTransId="{FC1A8349-55BA-4EFD-9F19-CE1CA1C02FE3}" sibTransId="{0446684D-05E6-40DB-BCC5-CA3A3640AC8C}"/>
    <dgm:cxn modelId="{277955B0-9508-4DA3-B53D-2DA7D21FD889}" srcId="{CBA95F5F-04B5-4E06-AFB9-54663D6FF3DD}" destId="{A8C9499D-C2EF-429A-8FC0-44E1768909D6}" srcOrd="4" destOrd="0" parTransId="{98DC213E-56F9-4FCB-9929-B82FD91CE815}" sibTransId="{5D3912D0-6075-418B-BE05-964B60850A59}"/>
    <dgm:cxn modelId="{2D4246B6-029E-4222-A261-307AB6CFD794}" type="presOf" srcId="{9E03C085-BB7E-4205-82E2-78131952A4E7}" destId="{289881C4-62F5-4088-99B1-1AA43DC6C1B6}" srcOrd="0" destOrd="0" presId="urn:microsoft.com/office/officeart/2018/2/layout/IconVerticalSolidList"/>
    <dgm:cxn modelId="{F72A32EF-5FF2-4B75-92F3-8CBE15DC98F2}" srcId="{CBA95F5F-04B5-4E06-AFB9-54663D6FF3DD}" destId="{D9AB732B-8937-489C-9907-92D18F4A382E}" srcOrd="0" destOrd="0" parTransId="{D904A629-3D76-4B90-9D70-47B1E6080E62}" sibTransId="{95C6DD5B-25C7-4C1C-AE14-1852E8CA13F7}"/>
    <dgm:cxn modelId="{B4F906FA-0070-422E-AED7-A11EAABEE189}" type="presOf" srcId="{4C702FAB-3F2C-498B-B086-9DF66CE2DD3A}" destId="{287DC878-6DC6-4A0E-9EE7-10A473C80445}" srcOrd="0" destOrd="0" presId="urn:microsoft.com/office/officeart/2018/2/layout/IconVerticalSolidList"/>
    <dgm:cxn modelId="{4B3C484D-36C1-4C4F-9F16-984C83DA3547}" type="presParOf" srcId="{7E0BFEDE-3888-4536-B41D-DD038D353379}" destId="{1D4B45E3-699E-4932-87A5-09D1597C051E}" srcOrd="0" destOrd="0" presId="urn:microsoft.com/office/officeart/2018/2/layout/IconVerticalSolidList"/>
    <dgm:cxn modelId="{A2B552D9-FDB7-480F-B8F2-BF97BED8BB15}" type="presParOf" srcId="{1D4B45E3-699E-4932-87A5-09D1597C051E}" destId="{3638B0AD-CD64-4DAA-BD82-73A1D2119E87}" srcOrd="0" destOrd="0" presId="urn:microsoft.com/office/officeart/2018/2/layout/IconVerticalSolidList"/>
    <dgm:cxn modelId="{5B0F7304-F1F2-4C1D-9498-A193AD3F987A}" type="presParOf" srcId="{1D4B45E3-699E-4932-87A5-09D1597C051E}" destId="{533677E2-79BD-4AB0-90FF-29F10C2A06C6}" srcOrd="1" destOrd="0" presId="urn:microsoft.com/office/officeart/2018/2/layout/IconVerticalSolidList"/>
    <dgm:cxn modelId="{FD70238B-7D59-47E8-8DA1-147519F10A42}" type="presParOf" srcId="{1D4B45E3-699E-4932-87A5-09D1597C051E}" destId="{D9CDF789-1116-4135-89A4-E3F7428991A2}" srcOrd="2" destOrd="0" presId="urn:microsoft.com/office/officeart/2018/2/layout/IconVerticalSolidList"/>
    <dgm:cxn modelId="{0CC61C8C-CEE7-410A-9745-22849652B170}" type="presParOf" srcId="{1D4B45E3-699E-4932-87A5-09D1597C051E}" destId="{CA452C3A-9AB3-4B7C-8498-1EE81D09DC96}" srcOrd="3" destOrd="0" presId="urn:microsoft.com/office/officeart/2018/2/layout/IconVerticalSolidList"/>
    <dgm:cxn modelId="{2123E78D-AFE4-42EB-A5F3-904A30AD48FA}" type="presParOf" srcId="{7E0BFEDE-3888-4536-B41D-DD038D353379}" destId="{5CDF37C9-B82D-4B7B-9C90-80DFD222B175}" srcOrd="1" destOrd="0" presId="urn:microsoft.com/office/officeart/2018/2/layout/IconVerticalSolidList"/>
    <dgm:cxn modelId="{FF769E1F-E8D3-44B1-B2A6-073562C3F1E6}" type="presParOf" srcId="{7E0BFEDE-3888-4536-B41D-DD038D353379}" destId="{BD8A8359-FDFF-4412-96F8-A0CBD93100CD}" srcOrd="2" destOrd="0" presId="urn:microsoft.com/office/officeart/2018/2/layout/IconVerticalSolidList"/>
    <dgm:cxn modelId="{B7DA0F4B-D9C7-4DCF-A96E-59D85D717A45}" type="presParOf" srcId="{BD8A8359-FDFF-4412-96F8-A0CBD93100CD}" destId="{29FCCD72-DFC2-4590-9920-1C3ED13F5872}" srcOrd="0" destOrd="0" presId="urn:microsoft.com/office/officeart/2018/2/layout/IconVerticalSolidList"/>
    <dgm:cxn modelId="{E546BC98-120F-428B-93D1-6E950C68291E}" type="presParOf" srcId="{BD8A8359-FDFF-4412-96F8-A0CBD93100CD}" destId="{E3B0FC53-9263-4C44-A5BA-74EA2A00C90F}" srcOrd="1" destOrd="0" presId="urn:microsoft.com/office/officeart/2018/2/layout/IconVerticalSolidList"/>
    <dgm:cxn modelId="{F702B137-E9E6-44C9-B6E4-1D5682E5F04F}" type="presParOf" srcId="{BD8A8359-FDFF-4412-96F8-A0CBD93100CD}" destId="{45DFF9CD-7760-4F76-8199-65C9603FCAD9}" srcOrd="2" destOrd="0" presId="urn:microsoft.com/office/officeart/2018/2/layout/IconVerticalSolidList"/>
    <dgm:cxn modelId="{B6D4DA7C-9D04-4FF2-AF1C-C4A299A82B2C}" type="presParOf" srcId="{BD8A8359-FDFF-4412-96F8-A0CBD93100CD}" destId="{D29D7CE6-0E6D-42ED-BD87-B28379824038}" srcOrd="3" destOrd="0" presId="urn:microsoft.com/office/officeart/2018/2/layout/IconVerticalSolidList"/>
    <dgm:cxn modelId="{14B07C90-FB76-492E-8F81-46D88CD80429}" type="presParOf" srcId="{7E0BFEDE-3888-4536-B41D-DD038D353379}" destId="{0F43310C-1C2C-4E11-9572-9CCFEB0E4565}" srcOrd="3" destOrd="0" presId="urn:microsoft.com/office/officeart/2018/2/layout/IconVerticalSolidList"/>
    <dgm:cxn modelId="{211C736D-1F77-4EA0-B8CC-9AF9CA15C7A8}" type="presParOf" srcId="{7E0BFEDE-3888-4536-B41D-DD038D353379}" destId="{91EBED04-8935-4984-B585-5C471D2FEEAF}" srcOrd="4" destOrd="0" presId="urn:microsoft.com/office/officeart/2018/2/layout/IconVerticalSolidList"/>
    <dgm:cxn modelId="{8E734B81-1988-4ED6-B782-19EF5DECE747}" type="presParOf" srcId="{91EBED04-8935-4984-B585-5C471D2FEEAF}" destId="{B888A387-982F-4AAB-8EA8-1779A92A6979}" srcOrd="0" destOrd="0" presId="urn:microsoft.com/office/officeart/2018/2/layout/IconVerticalSolidList"/>
    <dgm:cxn modelId="{90142A5C-A7C3-4144-8974-4894A29740FC}" type="presParOf" srcId="{91EBED04-8935-4984-B585-5C471D2FEEAF}" destId="{E435D916-7A8C-43B5-9958-CF543F636243}" srcOrd="1" destOrd="0" presId="urn:microsoft.com/office/officeart/2018/2/layout/IconVerticalSolidList"/>
    <dgm:cxn modelId="{8D1CB278-986A-43FC-BF41-06D6C4AC2286}" type="presParOf" srcId="{91EBED04-8935-4984-B585-5C471D2FEEAF}" destId="{41970E9B-0E61-4F5A-B01D-3862A25AB571}" srcOrd="2" destOrd="0" presId="urn:microsoft.com/office/officeart/2018/2/layout/IconVerticalSolidList"/>
    <dgm:cxn modelId="{5B8BC459-20B0-4919-AEE7-23AE9ED45E61}" type="presParOf" srcId="{91EBED04-8935-4984-B585-5C471D2FEEAF}" destId="{289881C4-62F5-4088-99B1-1AA43DC6C1B6}" srcOrd="3" destOrd="0" presId="urn:microsoft.com/office/officeart/2018/2/layout/IconVerticalSolidList"/>
    <dgm:cxn modelId="{08ED6A8E-4D80-4A31-BB0E-D3DFEC393FA2}" type="presParOf" srcId="{91EBED04-8935-4984-B585-5C471D2FEEAF}" destId="{FCF784D0-CE8D-4766-808F-525D3EB93178}" srcOrd="4" destOrd="0" presId="urn:microsoft.com/office/officeart/2018/2/layout/IconVerticalSolidList"/>
    <dgm:cxn modelId="{E3939EFA-AB08-44C0-86BE-676FCECA11B5}" type="presParOf" srcId="{7E0BFEDE-3888-4536-B41D-DD038D353379}" destId="{A312E0AD-12DB-4187-8B1D-533E6278DA11}" srcOrd="5" destOrd="0" presId="urn:microsoft.com/office/officeart/2018/2/layout/IconVerticalSolidList"/>
    <dgm:cxn modelId="{0D5074E3-84F7-48B8-A5B4-E881D5D9674B}" type="presParOf" srcId="{7E0BFEDE-3888-4536-B41D-DD038D353379}" destId="{D1BA181A-68F3-41FC-BF23-7E6E4B26E874}" srcOrd="6" destOrd="0" presId="urn:microsoft.com/office/officeart/2018/2/layout/IconVerticalSolidList"/>
    <dgm:cxn modelId="{646E27B8-BA45-4158-961C-8BD9B05CA6F4}" type="presParOf" srcId="{D1BA181A-68F3-41FC-BF23-7E6E4B26E874}" destId="{A8C841E7-95AB-47C5-BE85-0A0E86DA06BB}" srcOrd="0" destOrd="0" presId="urn:microsoft.com/office/officeart/2018/2/layout/IconVerticalSolidList"/>
    <dgm:cxn modelId="{4A6B4FE1-CD45-4946-AB73-8AA79D10F6C6}" type="presParOf" srcId="{D1BA181A-68F3-41FC-BF23-7E6E4B26E874}" destId="{7522499B-C1E2-461B-B565-66903E923E92}" srcOrd="1" destOrd="0" presId="urn:microsoft.com/office/officeart/2018/2/layout/IconVerticalSolidList"/>
    <dgm:cxn modelId="{4D6C4C37-1FA3-4C07-B40A-365387572C26}" type="presParOf" srcId="{D1BA181A-68F3-41FC-BF23-7E6E4B26E874}" destId="{6F09C645-A86F-4B1A-A4C8-28E1AEFED092}" srcOrd="2" destOrd="0" presId="urn:microsoft.com/office/officeart/2018/2/layout/IconVerticalSolidList"/>
    <dgm:cxn modelId="{DF169B73-4FAC-484E-8013-A06CD00459FE}" type="presParOf" srcId="{D1BA181A-68F3-41FC-BF23-7E6E4B26E874}" destId="{287DC878-6DC6-4A0E-9EE7-10A473C80445}" srcOrd="3" destOrd="0" presId="urn:microsoft.com/office/officeart/2018/2/layout/IconVerticalSolidList"/>
    <dgm:cxn modelId="{DC114BC4-6B4A-4720-942D-4FE32B49BC0A}" type="presParOf" srcId="{7E0BFEDE-3888-4536-B41D-DD038D353379}" destId="{CEE1AB5E-5E93-4C58-B9DB-B42BC52DC24E}" srcOrd="7" destOrd="0" presId="urn:microsoft.com/office/officeart/2018/2/layout/IconVerticalSolidList"/>
    <dgm:cxn modelId="{69F13D5C-14F3-48B7-B227-F9800D7FFD78}" type="presParOf" srcId="{7E0BFEDE-3888-4536-B41D-DD038D353379}" destId="{CDF33550-F7DC-4ED4-A908-DEA4AF965D8F}" srcOrd="8" destOrd="0" presId="urn:microsoft.com/office/officeart/2018/2/layout/IconVerticalSolidList"/>
    <dgm:cxn modelId="{B018060E-3D7C-4A25-9D07-6D45ABFF5C6D}" type="presParOf" srcId="{CDF33550-F7DC-4ED4-A908-DEA4AF965D8F}" destId="{4FCABE69-C2B3-44C7-A6DE-D841947BDE5E}" srcOrd="0" destOrd="0" presId="urn:microsoft.com/office/officeart/2018/2/layout/IconVerticalSolidList"/>
    <dgm:cxn modelId="{EA6FDC7B-3655-4B12-ABCA-0F0D0F5EC17C}" type="presParOf" srcId="{CDF33550-F7DC-4ED4-A908-DEA4AF965D8F}" destId="{1A838620-3272-415C-9347-0FECE07F3F84}" srcOrd="1" destOrd="0" presId="urn:microsoft.com/office/officeart/2018/2/layout/IconVerticalSolidList"/>
    <dgm:cxn modelId="{2648E8C2-9781-4E3B-92F7-AE6B114F2B11}" type="presParOf" srcId="{CDF33550-F7DC-4ED4-A908-DEA4AF965D8F}" destId="{B531C4D8-3315-4B5A-BDCE-64F911D04060}" srcOrd="2" destOrd="0" presId="urn:microsoft.com/office/officeart/2018/2/layout/IconVerticalSolidList"/>
    <dgm:cxn modelId="{82546217-84DA-43CC-866C-77CB340DFBCB}" type="presParOf" srcId="{CDF33550-F7DC-4ED4-A908-DEA4AF965D8F}" destId="{34B152B0-E700-433A-BD3E-5735B441F6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C2F8EE-074D-43F0-8EB1-DE538BC3E22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210F394-697F-48BF-BE0E-1B14BAA8D148}">
      <dgm:prSet/>
      <dgm:spPr/>
      <dgm:t>
        <a:bodyPr/>
        <a:lstStyle/>
        <a:p>
          <a:pPr algn="ctr"/>
          <a:r>
            <a:rPr lang="en-US" dirty="0"/>
            <a:t>Dropped null-heavy (</a:t>
          </a:r>
          <a:r>
            <a:rPr lang="en-US" dirty="0" err="1"/>
            <a:t>Incident_number</a:t>
          </a:r>
          <a:r>
            <a:rPr lang="en-US" dirty="0"/>
            <a:t>) and redundant (</a:t>
          </a:r>
          <a:r>
            <a:rPr lang="en-US" dirty="0" err="1"/>
            <a:t>Informed_on</a:t>
          </a:r>
          <a:r>
            <a:rPr lang="en-US" dirty="0"/>
            <a:t>) columns </a:t>
          </a:r>
          <a:r>
            <a:rPr lang="en-US" dirty="0">
              <a:sym typeface="Wingdings" pitchFamily="2" charset="2"/>
            </a:rPr>
            <a:t> reduced noise</a:t>
          </a:r>
          <a:endParaRPr lang="en-US" dirty="0"/>
        </a:p>
      </dgm:t>
    </dgm:pt>
    <dgm:pt modelId="{905A72D4-44B5-413B-926B-34778512EA19}" type="parTrans" cxnId="{04001890-3CA8-4CEB-A009-D23D4C37441A}">
      <dgm:prSet/>
      <dgm:spPr/>
      <dgm:t>
        <a:bodyPr/>
        <a:lstStyle/>
        <a:p>
          <a:pPr algn="ctr"/>
          <a:endParaRPr lang="en-US"/>
        </a:p>
      </dgm:t>
    </dgm:pt>
    <dgm:pt modelId="{8A8F0C46-2584-48A5-B94B-AB5DDDE80378}" type="sibTrans" cxnId="{04001890-3CA8-4CEB-A009-D23D4C37441A}">
      <dgm:prSet/>
      <dgm:spPr/>
      <dgm:t>
        <a:bodyPr/>
        <a:lstStyle/>
        <a:p>
          <a:pPr algn="ctr"/>
          <a:endParaRPr lang="en-US"/>
        </a:p>
      </dgm:t>
    </dgm:pt>
    <dgm:pt modelId="{48C3FB58-37DA-402F-BB02-A4D662D24CC2}">
      <dgm:prSet/>
      <dgm:spPr/>
      <dgm:t>
        <a:bodyPr/>
        <a:lstStyle/>
        <a:p>
          <a:pPr algn="ctr"/>
          <a:r>
            <a:rPr lang="en-US" dirty="0"/>
            <a:t>Standardized timestamps; extracted HOUR, DAY, MONTH </a:t>
          </a:r>
          <a:r>
            <a:rPr lang="en-US" dirty="0">
              <a:sym typeface="Wingdings" pitchFamily="2" charset="2"/>
            </a:rPr>
            <a:t> captures temporal patterns.</a:t>
          </a:r>
          <a:endParaRPr lang="en-US" dirty="0"/>
        </a:p>
      </dgm:t>
    </dgm:pt>
    <dgm:pt modelId="{D895CAD4-DC45-49FE-BD5C-214A07BE3D07}" type="parTrans" cxnId="{5243C05F-E6AF-4700-AA60-D690E373A2AC}">
      <dgm:prSet/>
      <dgm:spPr/>
      <dgm:t>
        <a:bodyPr/>
        <a:lstStyle/>
        <a:p>
          <a:pPr algn="ctr"/>
          <a:endParaRPr lang="en-US"/>
        </a:p>
      </dgm:t>
    </dgm:pt>
    <dgm:pt modelId="{5581F48B-E451-4633-9815-6E54A7AC98E5}" type="sibTrans" cxnId="{5243C05F-E6AF-4700-AA60-D690E373A2AC}">
      <dgm:prSet/>
      <dgm:spPr/>
      <dgm:t>
        <a:bodyPr/>
        <a:lstStyle/>
        <a:p>
          <a:pPr algn="ctr"/>
          <a:endParaRPr lang="en-US"/>
        </a:p>
      </dgm:t>
    </dgm:pt>
    <dgm:pt modelId="{94940145-76A7-4FC4-9F2E-65C000928D73}">
      <dgm:prSet/>
      <dgm:spPr/>
      <dgm:t>
        <a:bodyPr/>
        <a:lstStyle/>
        <a:p>
          <a:pPr algn="ctr"/>
          <a:r>
            <a:rPr lang="en-US" dirty="0"/>
            <a:t>Cleaned delay text values using regex to extract numeric minutes </a:t>
          </a:r>
          <a:r>
            <a:rPr lang="en-US" dirty="0">
              <a:sym typeface="Wingdings" pitchFamily="2" charset="2"/>
            </a:rPr>
            <a:t> standardized target variable.</a:t>
          </a:r>
          <a:endParaRPr lang="en-US" dirty="0"/>
        </a:p>
      </dgm:t>
    </dgm:pt>
    <dgm:pt modelId="{DBFA6734-6AC0-447A-8378-2C2862E90884}" type="parTrans" cxnId="{14547D20-ACD1-4F62-875E-33A782EEFD3E}">
      <dgm:prSet/>
      <dgm:spPr/>
      <dgm:t>
        <a:bodyPr/>
        <a:lstStyle/>
        <a:p>
          <a:pPr algn="ctr"/>
          <a:endParaRPr lang="en-US"/>
        </a:p>
      </dgm:t>
    </dgm:pt>
    <dgm:pt modelId="{7C8673EB-4E58-4D8C-8856-95B947B41233}" type="sibTrans" cxnId="{14547D20-ACD1-4F62-875E-33A782EEFD3E}">
      <dgm:prSet/>
      <dgm:spPr/>
      <dgm:t>
        <a:bodyPr/>
        <a:lstStyle/>
        <a:p>
          <a:pPr algn="ctr"/>
          <a:endParaRPr lang="en-US"/>
        </a:p>
      </dgm:t>
    </dgm:pt>
    <dgm:pt modelId="{A5FD26B5-0DF7-4A69-AB64-D7215F462893}">
      <dgm:prSet/>
      <dgm:spPr/>
      <dgm:t>
        <a:bodyPr/>
        <a:lstStyle/>
        <a:p>
          <a:pPr algn="ctr"/>
          <a:r>
            <a:rPr lang="en-US" dirty="0"/>
            <a:t>Normalized vendor names and removed unrealistic data (&gt;80 students in a bus) </a:t>
          </a:r>
          <a:r>
            <a:rPr lang="en-US" dirty="0">
              <a:sym typeface="Wingdings" pitchFamily="2" charset="2"/>
            </a:rPr>
            <a:t> improved categorical quality.</a:t>
          </a:r>
          <a:endParaRPr lang="en-US" dirty="0"/>
        </a:p>
      </dgm:t>
    </dgm:pt>
    <dgm:pt modelId="{E847A1BE-3895-4487-8D37-77E322EF01FA}" type="parTrans" cxnId="{A8E37374-B367-40C9-90AC-33EA4F9AD651}">
      <dgm:prSet/>
      <dgm:spPr/>
      <dgm:t>
        <a:bodyPr/>
        <a:lstStyle/>
        <a:p>
          <a:pPr algn="ctr"/>
          <a:endParaRPr lang="en-US"/>
        </a:p>
      </dgm:t>
    </dgm:pt>
    <dgm:pt modelId="{7E13B4A6-3CD9-4862-89BD-5F60F5F0D60D}" type="sibTrans" cxnId="{A8E37374-B367-40C9-90AC-33EA4F9AD651}">
      <dgm:prSet/>
      <dgm:spPr/>
      <dgm:t>
        <a:bodyPr/>
        <a:lstStyle/>
        <a:p>
          <a:pPr algn="ctr"/>
          <a:endParaRPr lang="en-US"/>
        </a:p>
      </dgm:t>
    </dgm:pt>
    <dgm:pt modelId="{3EF79621-4E49-4F3E-816C-7AEDC703828D}" type="pres">
      <dgm:prSet presAssocID="{61C2F8EE-074D-43F0-8EB1-DE538BC3E223}" presName="root" presStyleCnt="0">
        <dgm:presLayoutVars>
          <dgm:dir/>
          <dgm:resizeHandles val="exact"/>
        </dgm:presLayoutVars>
      </dgm:prSet>
      <dgm:spPr/>
    </dgm:pt>
    <dgm:pt modelId="{7F3679FC-DEF8-44E9-A95D-8AE68FA530D9}" type="pres">
      <dgm:prSet presAssocID="{D210F394-697F-48BF-BE0E-1B14BAA8D148}" presName="compNode" presStyleCnt="0"/>
      <dgm:spPr/>
    </dgm:pt>
    <dgm:pt modelId="{CCC18316-2D08-4DE1-8F65-AFF3D5185F7B}" type="pres">
      <dgm:prSet presAssocID="{D210F394-697F-48BF-BE0E-1B14BAA8D1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ADA86FF-D696-422B-8A53-0E70FE1B2770}" type="pres">
      <dgm:prSet presAssocID="{D210F394-697F-48BF-BE0E-1B14BAA8D148}" presName="spaceRect" presStyleCnt="0"/>
      <dgm:spPr/>
    </dgm:pt>
    <dgm:pt modelId="{3F5AA0B3-1EEF-4311-9B2E-2C0FD64105DA}" type="pres">
      <dgm:prSet presAssocID="{D210F394-697F-48BF-BE0E-1B14BAA8D148}" presName="textRect" presStyleLbl="revTx" presStyleIdx="0" presStyleCnt="4">
        <dgm:presLayoutVars>
          <dgm:chMax val="1"/>
          <dgm:chPref val="1"/>
        </dgm:presLayoutVars>
      </dgm:prSet>
      <dgm:spPr/>
    </dgm:pt>
    <dgm:pt modelId="{291DFF92-6676-4892-8010-C59188AA13A4}" type="pres">
      <dgm:prSet presAssocID="{8A8F0C46-2584-48A5-B94B-AB5DDDE80378}" presName="sibTrans" presStyleCnt="0"/>
      <dgm:spPr/>
    </dgm:pt>
    <dgm:pt modelId="{CE2A3961-C619-4404-B05D-C27EA1BB0FA8}" type="pres">
      <dgm:prSet presAssocID="{48C3FB58-37DA-402F-BB02-A4D662D24CC2}" presName="compNode" presStyleCnt="0"/>
      <dgm:spPr/>
    </dgm:pt>
    <dgm:pt modelId="{51977FFB-F972-4DAB-BE7F-64A898B38366}" type="pres">
      <dgm:prSet presAssocID="{48C3FB58-37DA-402F-BB02-A4D662D24CC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7CB9FD-52C5-4AA1-A457-C35A3FB7F3EF}" type="pres">
      <dgm:prSet presAssocID="{48C3FB58-37DA-402F-BB02-A4D662D24CC2}" presName="spaceRect" presStyleCnt="0"/>
      <dgm:spPr/>
    </dgm:pt>
    <dgm:pt modelId="{A29ADFF7-64E9-4745-8A33-86F7897D2983}" type="pres">
      <dgm:prSet presAssocID="{48C3FB58-37DA-402F-BB02-A4D662D24CC2}" presName="textRect" presStyleLbl="revTx" presStyleIdx="1" presStyleCnt="4">
        <dgm:presLayoutVars>
          <dgm:chMax val="1"/>
          <dgm:chPref val="1"/>
        </dgm:presLayoutVars>
      </dgm:prSet>
      <dgm:spPr/>
    </dgm:pt>
    <dgm:pt modelId="{D88A2FE9-5A4D-4FAE-BCC8-C3A898AA3616}" type="pres">
      <dgm:prSet presAssocID="{5581F48B-E451-4633-9815-6E54A7AC98E5}" presName="sibTrans" presStyleCnt="0"/>
      <dgm:spPr/>
    </dgm:pt>
    <dgm:pt modelId="{E65A870F-C410-458F-A707-211770B9FB47}" type="pres">
      <dgm:prSet presAssocID="{94940145-76A7-4FC4-9F2E-65C000928D73}" presName="compNode" presStyleCnt="0"/>
      <dgm:spPr/>
    </dgm:pt>
    <dgm:pt modelId="{2BB94D15-6D5D-421F-AF27-14B7BD23D916}" type="pres">
      <dgm:prSet presAssocID="{94940145-76A7-4FC4-9F2E-65C000928D7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CE80C48-3B26-4C17-A11A-9D41E0849961}" type="pres">
      <dgm:prSet presAssocID="{94940145-76A7-4FC4-9F2E-65C000928D73}" presName="spaceRect" presStyleCnt="0"/>
      <dgm:spPr/>
    </dgm:pt>
    <dgm:pt modelId="{230943F9-2BF2-43C7-8F91-F8A00752F19D}" type="pres">
      <dgm:prSet presAssocID="{94940145-76A7-4FC4-9F2E-65C000928D73}" presName="textRect" presStyleLbl="revTx" presStyleIdx="2" presStyleCnt="4">
        <dgm:presLayoutVars>
          <dgm:chMax val="1"/>
          <dgm:chPref val="1"/>
        </dgm:presLayoutVars>
      </dgm:prSet>
      <dgm:spPr/>
    </dgm:pt>
    <dgm:pt modelId="{E895417C-4B28-4B28-83A8-DAD9ED481C43}" type="pres">
      <dgm:prSet presAssocID="{7C8673EB-4E58-4D8C-8856-95B947B41233}" presName="sibTrans" presStyleCnt="0"/>
      <dgm:spPr/>
    </dgm:pt>
    <dgm:pt modelId="{64603753-5C4F-4FA5-B0CE-AC4CAD323BB1}" type="pres">
      <dgm:prSet presAssocID="{A5FD26B5-0DF7-4A69-AB64-D7215F462893}" presName="compNode" presStyleCnt="0"/>
      <dgm:spPr/>
    </dgm:pt>
    <dgm:pt modelId="{FB83D0CF-D465-492C-8A80-1005D17F8D66}" type="pres">
      <dgm:prSet presAssocID="{A5FD26B5-0DF7-4A69-AB64-D7215F46289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BEDAD72-7091-4D2D-91BA-0F1AEB30F294}" type="pres">
      <dgm:prSet presAssocID="{A5FD26B5-0DF7-4A69-AB64-D7215F462893}" presName="spaceRect" presStyleCnt="0"/>
      <dgm:spPr/>
    </dgm:pt>
    <dgm:pt modelId="{3FEC7DFD-1F7F-4C51-9C97-F6BD5423B2CD}" type="pres">
      <dgm:prSet presAssocID="{A5FD26B5-0DF7-4A69-AB64-D7215F46289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4547D20-ACD1-4F62-875E-33A782EEFD3E}" srcId="{61C2F8EE-074D-43F0-8EB1-DE538BC3E223}" destId="{94940145-76A7-4FC4-9F2E-65C000928D73}" srcOrd="2" destOrd="0" parTransId="{DBFA6734-6AC0-447A-8378-2C2862E90884}" sibTransId="{7C8673EB-4E58-4D8C-8856-95B947B41233}"/>
    <dgm:cxn modelId="{DC52013E-B02A-4A24-8D96-0F061A4CB8B3}" type="presOf" srcId="{D210F394-697F-48BF-BE0E-1B14BAA8D148}" destId="{3F5AA0B3-1EEF-4311-9B2E-2C0FD64105DA}" srcOrd="0" destOrd="0" presId="urn:microsoft.com/office/officeart/2018/2/layout/IconLabelList"/>
    <dgm:cxn modelId="{BF44594A-C047-42A8-92C0-76F4ED7256C7}" type="presOf" srcId="{48C3FB58-37DA-402F-BB02-A4D662D24CC2}" destId="{A29ADFF7-64E9-4745-8A33-86F7897D2983}" srcOrd="0" destOrd="0" presId="urn:microsoft.com/office/officeart/2018/2/layout/IconLabelList"/>
    <dgm:cxn modelId="{5243C05F-E6AF-4700-AA60-D690E373A2AC}" srcId="{61C2F8EE-074D-43F0-8EB1-DE538BC3E223}" destId="{48C3FB58-37DA-402F-BB02-A4D662D24CC2}" srcOrd="1" destOrd="0" parTransId="{D895CAD4-DC45-49FE-BD5C-214A07BE3D07}" sibTransId="{5581F48B-E451-4633-9815-6E54A7AC98E5}"/>
    <dgm:cxn modelId="{3844A76E-068C-461B-BA23-C944070C2BBD}" type="presOf" srcId="{A5FD26B5-0DF7-4A69-AB64-D7215F462893}" destId="{3FEC7DFD-1F7F-4C51-9C97-F6BD5423B2CD}" srcOrd="0" destOrd="0" presId="urn:microsoft.com/office/officeart/2018/2/layout/IconLabelList"/>
    <dgm:cxn modelId="{A8E37374-B367-40C9-90AC-33EA4F9AD651}" srcId="{61C2F8EE-074D-43F0-8EB1-DE538BC3E223}" destId="{A5FD26B5-0DF7-4A69-AB64-D7215F462893}" srcOrd="3" destOrd="0" parTransId="{E847A1BE-3895-4487-8D37-77E322EF01FA}" sibTransId="{7E13B4A6-3CD9-4862-89BD-5F60F5F0D60D}"/>
    <dgm:cxn modelId="{04001890-3CA8-4CEB-A009-D23D4C37441A}" srcId="{61C2F8EE-074D-43F0-8EB1-DE538BC3E223}" destId="{D210F394-697F-48BF-BE0E-1B14BAA8D148}" srcOrd="0" destOrd="0" parTransId="{905A72D4-44B5-413B-926B-34778512EA19}" sibTransId="{8A8F0C46-2584-48A5-B94B-AB5DDDE80378}"/>
    <dgm:cxn modelId="{C39EB3AF-252D-45D8-B24E-9F0D7577BE67}" type="presOf" srcId="{61C2F8EE-074D-43F0-8EB1-DE538BC3E223}" destId="{3EF79621-4E49-4F3E-816C-7AEDC703828D}" srcOrd="0" destOrd="0" presId="urn:microsoft.com/office/officeart/2018/2/layout/IconLabelList"/>
    <dgm:cxn modelId="{F263D8EB-1682-46C7-9BC4-63042BBEBFAF}" type="presOf" srcId="{94940145-76A7-4FC4-9F2E-65C000928D73}" destId="{230943F9-2BF2-43C7-8F91-F8A00752F19D}" srcOrd="0" destOrd="0" presId="urn:microsoft.com/office/officeart/2018/2/layout/IconLabelList"/>
    <dgm:cxn modelId="{2F748E45-C802-4375-A948-8FB4E00A17E0}" type="presParOf" srcId="{3EF79621-4E49-4F3E-816C-7AEDC703828D}" destId="{7F3679FC-DEF8-44E9-A95D-8AE68FA530D9}" srcOrd="0" destOrd="0" presId="urn:microsoft.com/office/officeart/2018/2/layout/IconLabelList"/>
    <dgm:cxn modelId="{FFE83D89-2F70-44C8-8DE9-EA0A0CABA999}" type="presParOf" srcId="{7F3679FC-DEF8-44E9-A95D-8AE68FA530D9}" destId="{CCC18316-2D08-4DE1-8F65-AFF3D5185F7B}" srcOrd="0" destOrd="0" presId="urn:microsoft.com/office/officeart/2018/2/layout/IconLabelList"/>
    <dgm:cxn modelId="{CF141871-C7EE-4874-A86E-13FF1D462CBD}" type="presParOf" srcId="{7F3679FC-DEF8-44E9-A95D-8AE68FA530D9}" destId="{0ADA86FF-D696-422B-8A53-0E70FE1B2770}" srcOrd="1" destOrd="0" presId="urn:microsoft.com/office/officeart/2018/2/layout/IconLabelList"/>
    <dgm:cxn modelId="{3FC8E4FF-7BA2-464B-870D-0098A8B084BC}" type="presParOf" srcId="{7F3679FC-DEF8-44E9-A95D-8AE68FA530D9}" destId="{3F5AA0B3-1EEF-4311-9B2E-2C0FD64105DA}" srcOrd="2" destOrd="0" presId="urn:microsoft.com/office/officeart/2018/2/layout/IconLabelList"/>
    <dgm:cxn modelId="{4AF7C6CA-F1E9-468F-8526-CDB507002B17}" type="presParOf" srcId="{3EF79621-4E49-4F3E-816C-7AEDC703828D}" destId="{291DFF92-6676-4892-8010-C59188AA13A4}" srcOrd="1" destOrd="0" presId="urn:microsoft.com/office/officeart/2018/2/layout/IconLabelList"/>
    <dgm:cxn modelId="{92A5A28B-88AF-4228-9F01-CC3ADDB1F452}" type="presParOf" srcId="{3EF79621-4E49-4F3E-816C-7AEDC703828D}" destId="{CE2A3961-C619-4404-B05D-C27EA1BB0FA8}" srcOrd="2" destOrd="0" presId="urn:microsoft.com/office/officeart/2018/2/layout/IconLabelList"/>
    <dgm:cxn modelId="{D049ED04-94A6-4EDC-8ECF-F7CA1436A91C}" type="presParOf" srcId="{CE2A3961-C619-4404-B05D-C27EA1BB0FA8}" destId="{51977FFB-F972-4DAB-BE7F-64A898B38366}" srcOrd="0" destOrd="0" presId="urn:microsoft.com/office/officeart/2018/2/layout/IconLabelList"/>
    <dgm:cxn modelId="{1D663FCC-576B-4679-83B9-E625EEE0A79B}" type="presParOf" srcId="{CE2A3961-C619-4404-B05D-C27EA1BB0FA8}" destId="{8B7CB9FD-52C5-4AA1-A457-C35A3FB7F3EF}" srcOrd="1" destOrd="0" presId="urn:microsoft.com/office/officeart/2018/2/layout/IconLabelList"/>
    <dgm:cxn modelId="{4338A73A-009F-4BA4-8679-43AA089F73EC}" type="presParOf" srcId="{CE2A3961-C619-4404-B05D-C27EA1BB0FA8}" destId="{A29ADFF7-64E9-4745-8A33-86F7897D2983}" srcOrd="2" destOrd="0" presId="urn:microsoft.com/office/officeart/2018/2/layout/IconLabelList"/>
    <dgm:cxn modelId="{233C5AD7-2676-480B-B1C7-0C723A8B9807}" type="presParOf" srcId="{3EF79621-4E49-4F3E-816C-7AEDC703828D}" destId="{D88A2FE9-5A4D-4FAE-BCC8-C3A898AA3616}" srcOrd="3" destOrd="0" presId="urn:microsoft.com/office/officeart/2018/2/layout/IconLabelList"/>
    <dgm:cxn modelId="{6113B987-6DAD-4C0C-A921-306CFDB82695}" type="presParOf" srcId="{3EF79621-4E49-4F3E-816C-7AEDC703828D}" destId="{E65A870F-C410-458F-A707-211770B9FB47}" srcOrd="4" destOrd="0" presId="urn:microsoft.com/office/officeart/2018/2/layout/IconLabelList"/>
    <dgm:cxn modelId="{F66AD0CE-B87F-4A4B-9356-E911BC6DE664}" type="presParOf" srcId="{E65A870F-C410-458F-A707-211770B9FB47}" destId="{2BB94D15-6D5D-421F-AF27-14B7BD23D916}" srcOrd="0" destOrd="0" presId="urn:microsoft.com/office/officeart/2018/2/layout/IconLabelList"/>
    <dgm:cxn modelId="{044E31E1-15EA-415B-9D94-9E96DA63E769}" type="presParOf" srcId="{E65A870F-C410-458F-A707-211770B9FB47}" destId="{FCE80C48-3B26-4C17-A11A-9D41E0849961}" srcOrd="1" destOrd="0" presId="urn:microsoft.com/office/officeart/2018/2/layout/IconLabelList"/>
    <dgm:cxn modelId="{7F5BA5F8-EDBF-492F-9E1B-94F09B461664}" type="presParOf" srcId="{E65A870F-C410-458F-A707-211770B9FB47}" destId="{230943F9-2BF2-43C7-8F91-F8A00752F19D}" srcOrd="2" destOrd="0" presId="urn:microsoft.com/office/officeart/2018/2/layout/IconLabelList"/>
    <dgm:cxn modelId="{8CBF73AB-9C4B-4207-A5E5-6156B718A166}" type="presParOf" srcId="{3EF79621-4E49-4F3E-816C-7AEDC703828D}" destId="{E895417C-4B28-4B28-83A8-DAD9ED481C43}" srcOrd="5" destOrd="0" presId="urn:microsoft.com/office/officeart/2018/2/layout/IconLabelList"/>
    <dgm:cxn modelId="{EF99712D-BC03-40F2-862C-0507BE56C545}" type="presParOf" srcId="{3EF79621-4E49-4F3E-816C-7AEDC703828D}" destId="{64603753-5C4F-4FA5-B0CE-AC4CAD323BB1}" srcOrd="6" destOrd="0" presId="urn:microsoft.com/office/officeart/2018/2/layout/IconLabelList"/>
    <dgm:cxn modelId="{D256AF8C-C251-4C39-9780-7FD25CCE0240}" type="presParOf" srcId="{64603753-5C4F-4FA5-B0CE-AC4CAD323BB1}" destId="{FB83D0CF-D465-492C-8A80-1005D17F8D66}" srcOrd="0" destOrd="0" presId="urn:microsoft.com/office/officeart/2018/2/layout/IconLabelList"/>
    <dgm:cxn modelId="{90A17692-29AF-4D11-8C5C-53C78D561468}" type="presParOf" srcId="{64603753-5C4F-4FA5-B0CE-AC4CAD323BB1}" destId="{5BEDAD72-7091-4D2D-91BA-0F1AEB30F294}" srcOrd="1" destOrd="0" presId="urn:microsoft.com/office/officeart/2018/2/layout/IconLabelList"/>
    <dgm:cxn modelId="{A4850B33-7076-4CFD-ACFB-0807328AAE4F}" type="presParOf" srcId="{64603753-5C4F-4FA5-B0CE-AC4CAD323BB1}" destId="{3FEC7DFD-1F7F-4C51-9C97-F6BD5423B2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8B0AD-CD64-4DAA-BD82-73A1D2119E87}">
      <dsp:nvSpPr>
        <dsp:cNvPr id="0" name=""/>
        <dsp:cNvSpPr/>
      </dsp:nvSpPr>
      <dsp:spPr>
        <a:xfrm>
          <a:off x="-294410" y="13182"/>
          <a:ext cx="6301601" cy="975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677E2-79BD-4AB0-90FF-29F10C2A06C6}">
      <dsp:nvSpPr>
        <dsp:cNvPr id="0" name=""/>
        <dsp:cNvSpPr/>
      </dsp:nvSpPr>
      <dsp:spPr>
        <a:xfrm>
          <a:off x="650" y="232649"/>
          <a:ext cx="536474" cy="5364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52C3A-9AB3-4B7C-8498-1EE81D09DC96}">
      <dsp:nvSpPr>
        <dsp:cNvPr id="0" name=""/>
        <dsp:cNvSpPr/>
      </dsp:nvSpPr>
      <dsp:spPr>
        <a:xfrm>
          <a:off x="832185" y="13182"/>
          <a:ext cx="5172801" cy="975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1" tIns="103231" rIns="103231" bIns="1032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Dataset:</a:t>
          </a:r>
          <a:r>
            <a:rPr lang="en-US" sz="1600" kern="1200" dirty="0"/>
            <a:t> NYC School Bus Breakdown &amp; </a:t>
          </a:r>
          <a:r>
            <a:rPr lang="en-US" sz="1600" kern="1200"/>
            <a:t>Delay Reports ( NYC Open Data)</a:t>
          </a:r>
          <a:endParaRPr lang="en-US" sz="1600" kern="1200" dirty="0"/>
        </a:p>
      </dsp:txBody>
      <dsp:txXfrm>
        <a:off x="832185" y="13182"/>
        <a:ext cx="5172801" cy="975407"/>
      </dsp:txXfrm>
    </dsp:sp>
    <dsp:sp modelId="{29FCCD72-DFC2-4590-9920-1C3ED13F5872}">
      <dsp:nvSpPr>
        <dsp:cNvPr id="0" name=""/>
        <dsp:cNvSpPr/>
      </dsp:nvSpPr>
      <dsp:spPr>
        <a:xfrm>
          <a:off x="-294410" y="1232441"/>
          <a:ext cx="6301601" cy="975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0FC53-9263-4C44-A5BA-74EA2A00C90F}">
      <dsp:nvSpPr>
        <dsp:cNvPr id="0" name=""/>
        <dsp:cNvSpPr/>
      </dsp:nvSpPr>
      <dsp:spPr>
        <a:xfrm>
          <a:off x="650" y="1451908"/>
          <a:ext cx="536474" cy="5364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D7CE6-0E6D-42ED-BD87-B28379824038}">
      <dsp:nvSpPr>
        <dsp:cNvPr id="0" name=""/>
        <dsp:cNvSpPr/>
      </dsp:nvSpPr>
      <dsp:spPr>
        <a:xfrm>
          <a:off x="832185" y="1232441"/>
          <a:ext cx="5172801" cy="975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1" tIns="103231" rIns="103231" bIns="1032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Records:</a:t>
          </a:r>
          <a:r>
            <a:rPr lang="en-US" sz="1600" kern="1200" dirty="0"/>
            <a:t> 1.22 million rows, 21 columns</a:t>
          </a:r>
        </a:p>
      </dsp:txBody>
      <dsp:txXfrm>
        <a:off x="832185" y="1232441"/>
        <a:ext cx="5172801" cy="975407"/>
      </dsp:txXfrm>
    </dsp:sp>
    <dsp:sp modelId="{B888A387-982F-4AAB-8EA8-1779A92A6979}">
      <dsp:nvSpPr>
        <dsp:cNvPr id="0" name=""/>
        <dsp:cNvSpPr/>
      </dsp:nvSpPr>
      <dsp:spPr>
        <a:xfrm>
          <a:off x="-294410" y="2451700"/>
          <a:ext cx="6301601" cy="975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5D916-7A8C-43B5-9958-CF543F636243}">
      <dsp:nvSpPr>
        <dsp:cNvPr id="0" name=""/>
        <dsp:cNvSpPr/>
      </dsp:nvSpPr>
      <dsp:spPr>
        <a:xfrm>
          <a:off x="650" y="2671167"/>
          <a:ext cx="536474" cy="5364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881C4-62F5-4088-99B1-1AA43DC6C1B6}">
      <dsp:nvSpPr>
        <dsp:cNvPr id="0" name=""/>
        <dsp:cNvSpPr/>
      </dsp:nvSpPr>
      <dsp:spPr>
        <a:xfrm>
          <a:off x="832185" y="2451700"/>
          <a:ext cx="2835720" cy="975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1" tIns="103231" rIns="103231" bIns="1032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Goal:</a:t>
          </a:r>
          <a:endParaRPr lang="en-US" sz="1600" kern="1200" dirty="0"/>
        </a:p>
      </dsp:txBody>
      <dsp:txXfrm>
        <a:off x="832185" y="2451700"/>
        <a:ext cx="2835720" cy="975407"/>
      </dsp:txXfrm>
    </dsp:sp>
    <dsp:sp modelId="{FCF784D0-CE8D-4766-808F-525D3EB93178}">
      <dsp:nvSpPr>
        <dsp:cNvPr id="0" name=""/>
        <dsp:cNvSpPr/>
      </dsp:nvSpPr>
      <dsp:spPr>
        <a:xfrm>
          <a:off x="1663717" y="2463756"/>
          <a:ext cx="3519130" cy="975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1" tIns="103231" rIns="103231" bIns="1032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 dirty="0"/>
            <a:t>Predict delay duration </a:t>
          </a:r>
          <a:r>
            <a:rPr lang="en-US" sz="1600" i="1" kern="1200" dirty="0"/>
            <a:t>(Regression)</a:t>
          </a:r>
          <a:r>
            <a:rPr lang="en-US" sz="1600" kern="1200" dirty="0"/>
            <a:t> and classify delay severity </a:t>
          </a:r>
          <a:r>
            <a:rPr lang="en-US" sz="1600" i="1" kern="1200" dirty="0"/>
            <a:t>(Low / Moderate / High)</a:t>
          </a:r>
          <a:endParaRPr lang="en-US" sz="1600" kern="1200" dirty="0"/>
        </a:p>
      </dsp:txBody>
      <dsp:txXfrm>
        <a:off x="1663717" y="2463756"/>
        <a:ext cx="3519130" cy="975407"/>
      </dsp:txXfrm>
    </dsp:sp>
    <dsp:sp modelId="{A8C841E7-95AB-47C5-BE85-0A0E86DA06BB}">
      <dsp:nvSpPr>
        <dsp:cNvPr id="0" name=""/>
        <dsp:cNvSpPr/>
      </dsp:nvSpPr>
      <dsp:spPr>
        <a:xfrm>
          <a:off x="-294410" y="3670959"/>
          <a:ext cx="6301601" cy="975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2499B-C1E2-461B-B565-66903E923E92}">
      <dsp:nvSpPr>
        <dsp:cNvPr id="0" name=""/>
        <dsp:cNvSpPr/>
      </dsp:nvSpPr>
      <dsp:spPr>
        <a:xfrm>
          <a:off x="650" y="3890426"/>
          <a:ext cx="536474" cy="5364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DC878-6DC6-4A0E-9EE7-10A473C80445}">
      <dsp:nvSpPr>
        <dsp:cNvPr id="0" name=""/>
        <dsp:cNvSpPr/>
      </dsp:nvSpPr>
      <dsp:spPr>
        <a:xfrm>
          <a:off x="832185" y="3670959"/>
          <a:ext cx="5172801" cy="975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1" tIns="103231" rIns="103231" bIns="1032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Challenge:</a:t>
          </a:r>
          <a:r>
            <a:rPr lang="en-US" sz="1600" kern="1200" dirty="0"/>
            <a:t> Data heavily unstructured and manually entered, required extensive cleaning and feature engineering</a:t>
          </a:r>
        </a:p>
      </dsp:txBody>
      <dsp:txXfrm>
        <a:off x="832185" y="3670959"/>
        <a:ext cx="5172801" cy="975407"/>
      </dsp:txXfrm>
    </dsp:sp>
    <dsp:sp modelId="{4FCABE69-C2B3-44C7-A6DE-D841947BDE5E}">
      <dsp:nvSpPr>
        <dsp:cNvPr id="0" name=""/>
        <dsp:cNvSpPr/>
      </dsp:nvSpPr>
      <dsp:spPr>
        <a:xfrm>
          <a:off x="-294410" y="4890219"/>
          <a:ext cx="6301601" cy="9754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38620-3272-415C-9347-0FECE07F3F84}">
      <dsp:nvSpPr>
        <dsp:cNvPr id="0" name=""/>
        <dsp:cNvSpPr/>
      </dsp:nvSpPr>
      <dsp:spPr>
        <a:xfrm>
          <a:off x="650" y="5109685"/>
          <a:ext cx="536474" cy="5364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152B0-E700-433A-BD3E-5735B441F69C}">
      <dsp:nvSpPr>
        <dsp:cNvPr id="0" name=""/>
        <dsp:cNvSpPr/>
      </dsp:nvSpPr>
      <dsp:spPr>
        <a:xfrm>
          <a:off x="832185" y="4890219"/>
          <a:ext cx="5172801" cy="975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1" tIns="103231" rIns="103231" bIns="1032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Outcome:</a:t>
          </a:r>
          <a:r>
            <a:rPr lang="en-US" sz="1600" kern="1200" dirty="0"/>
            <a:t> Built a clean dataset and model pipeline to predict delays accurately and analyze key factors influencing them.</a:t>
          </a:r>
        </a:p>
      </dsp:txBody>
      <dsp:txXfrm>
        <a:off x="832185" y="4890219"/>
        <a:ext cx="5172801" cy="975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18316-2D08-4DE1-8F65-AFF3D5185F7B}">
      <dsp:nvSpPr>
        <dsp:cNvPr id="0" name=""/>
        <dsp:cNvSpPr/>
      </dsp:nvSpPr>
      <dsp:spPr>
        <a:xfrm>
          <a:off x="382245" y="673068"/>
          <a:ext cx="624902" cy="6249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AA0B3-1EEF-4311-9B2E-2C0FD64105DA}">
      <dsp:nvSpPr>
        <dsp:cNvPr id="0" name=""/>
        <dsp:cNvSpPr/>
      </dsp:nvSpPr>
      <dsp:spPr>
        <a:xfrm>
          <a:off x="360" y="1506287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Dropped null-heavy (</a:t>
          </a:r>
          <a:r>
            <a:rPr lang="en-US" sz="1100" kern="1200" dirty="0" err="1"/>
            <a:t>Incident_number</a:t>
          </a:r>
          <a:r>
            <a:rPr lang="en-US" sz="1100" kern="1200" dirty="0"/>
            <a:t>) and redundant (</a:t>
          </a:r>
          <a:r>
            <a:rPr lang="en-US" sz="1100" kern="1200" dirty="0" err="1"/>
            <a:t>Informed_on</a:t>
          </a:r>
          <a:r>
            <a:rPr lang="en-US" sz="1100" kern="1200" dirty="0"/>
            <a:t>) columns </a:t>
          </a:r>
          <a:r>
            <a:rPr lang="en-US" sz="1100" kern="1200" dirty="0">
              <a:sym typeface="Wingdings" pitchFamily="2" charset="2"/>
            </a:rPr>
            <a:t> reduced noise</a:t>
          </a:r>
          <a:endParaRPr lang="en-US" sz="1100" kern="1200" dirty="0"/>
        </a:p>
      </dsp:txBody>
      <dsp:txXfrm>
        <a:off x="360" y="1506287"/>
        <a:ext cx="1388671" cy="555468"/>
      </dsp:txXfrm>
    </dsp:sp>
    <dsp:sp modelId="{51977FFB-F972-4DAB-BE7F-64A898B38366}">
      <dsp:nvSpPr>
        <dsp:cNvPr id="0" name=""/>
        <dsp:cNvSpPr/>
      </dsp:nvSpPr>
      <dsp:spPr>
        <a:xfrm>
          <a:off x="2013934" y="673068"/>
          <a:ext cx="624902" cy="6249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ADFF7-64E9-4745-8A33-86F7897D2983}">
      <dsp:nvSpPr>
        <dsp:cNvPr id="0" name=""/>
        <dsp:cNvSpPr/>
      </dsp:nvSpPr>
      <dsp:spPr>
        <a:xfrm>
          <a:off x="1632049" y="1506287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Standardized timestamps; extracted HOUR, DAY, MONTH </a:t>
          </a:r>
          <a:r>
            <a:rPr lang="en-US" sz="1100" kern="1200" dirty="0">
              <a:sym typeface="Wingdings" pitchFamily="2" charset="2"/>
            </a:rPr>
            <a:t> captures temporal patterns.</a:t>
          </a:r>
          <a:endParaRPr lang="en-US" sz="1100" kern="1200" dirty="0"/>
        </a:p>
      </dsp:txBody>
      <dsp:txXfrm>
        <a:off x="1632049" y="1506287"/>
        <a:ext cx="1388671" cy="555468"/>
      </dsp:txXfrm>
    </dsp:sp>
    <dsp:sp modelId="{2BB94D15-6D5D-421F-AF27-14B7BD23D916}">
      <dsp:nvSpPr>
        <dsp:cNvPr id="0" name=""/>
        <dsp:cNvSpPr/>
      </dsp:nvSpPr>
      <dsp:spPr>
        <a:xfrm>
          <a:off x="3645624" y="673068"/>
          <a:ext cx="624902" cy="6249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943F9-2BF2-43C7-8F91-F8A00752F19D}">
      <dsp:nvSpPr>
        <dsp:cNvPr id="0" name=""/>
        <dsp:cNvSpPr/>
      </dsp:nvSpPr>
      <dsp:spPr>
        <a:xfrm>
          <a:off x="3263739" y="1506287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Cleaned delay text values using regex to extract numeric minutes </a:t>
          </a:r>
          <a:r>
            <a:rPr lang="en-US" sz="1100" kern="1200" dirty="0">
              <a:sym typeface="Wingdings" pitchFamily="2" charset="2"/>
            </a:rPr>
            <a:t> standardized target variable.</a:t>
          </a:r>
          <a:endParaRPr lang="en-US" sz="1100" kern="1200" dirty="0"/>
        </a:p>
      </dsp:txBody>
      <dsp:txXfrm>
        <a:off x="3263739" y="1506287"/>
        <a:ext cx="1388671" cy="555468"/>
      </dsp:txXfrm>
    </dsp:sp>
    <dsp:sp modelId="{FB83D0CF-D465-492C-8A80-1005D17F8D66}">
      <dsp:nvSpPr>
        <dsp:cNvPr id="0" name=""/>
        <dsp:cNvSpPr/>
      </dsp:nvSpPr>
      <dsp:spPr>
        <a:xfrm>
          <a:off x="5277313" y="673068"/>
          <a:ext cx="624902" cy="6249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C7DFD-1F7F-4C51-9C97-F6BD5423B2CD}">
      <dsp:nvSpPr>
        <dsp:cNvPr id="0" name=""/>
        <dsp:cNvSpPr/>
      </dsp:nvSpPr>
      <dsp:spPr>
        <a:xfrm>
          <a:off x="4895428" y="1506287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Normalized vendor names and removed unrealistic data (&gt;80 students in a bus) </a:t>
          </a:r>
          <a:r>
            <a:rPr lang="en-US" sz="1100" kern="1200" dirty="0">
              <a:sym typeface="Wingdings" pitchFamily="2" charset="2"/>
            </a:rPr>
            <a:t> improved categorical quality.</a:t>
          </a:r>
          <a:endParaRPr lang="en-US" sz="1100" kern="1200" dirty="0"/>
        </a:p>
      </dsp:txBody>
      <dsp:txXfrm>
        <a:off x="4895428" y="1506287"/>
        <a:ext cx="1388671" cy="555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3039-6FC0-0F4E-9026-8EAD422A5497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4E1CE-6B4C-FE48-AB97-AD00962E3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55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Visuals… </a:t>
            </a:r>
            <a:r>
              <a:rPr lang="en-US" dirty="0" err="1"/>
              <a:t>anal;yse</a:t>
            </a:r>
            <a:r>
              <a:rPr lang="en-US" dirty="0"/>
              <a:t>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E1CE-6B4C-FE48-AB97-AD00962E38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7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E1CE-6B4C-FE48-AB97-AD00962E38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90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11CD9-1439-23C2-5E45-2268E0A7F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053B5D-B49B-CCFC-70CE-C421FCBF4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E4A3F-8814-1588-5311-6FEEC8B6B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66D12-8210-F254-2CCE-D2F92673E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E1CE-6B4C-FE48-AB97-AD00962E38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92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2BB5D-3114-4A48-7C91-09053A29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400B0-92F0-9440-D6EF-1F9608155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83BE9-E188-51DB-4838-B77AF700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24DAA-09A3-3D33-CC4A-DF00E2D7E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E1CE-6B4C-FE48-AB97-AD00962E38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79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E1CE-6B4C-FE48-AB97-AD00962E38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24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E1CE-6B4C-FE48-AB97-AD00962E38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2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4ADB0-D72A-69AD-886F-59DC1E7A1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45E82-D726-DB58-931C-D97698589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0F8382-3261-B4D6-1732-B847A3183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518D5-1A44-0E99-EF08-C802AF8CC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E1CE-6B4C-FE48-AB97-AD00962E38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6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E1CE-6B4C-FE48-AB97-AD00962E38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9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0C1D-D5A7-6418-75DA-C38144AAC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41374-6BC0-2A00-F143-8B77AC5B4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C72B2-C840-2095-D717-35490521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1C88F-1B7C-0BF3-3824-34EA369A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3F2BD-F5B2-54DC-D375-217E4E09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3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1B9B-69B9-9F20-10B6-5FE5379BD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F6185-62AD-1AF9-0AA8-68C23C584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43E52-B84B-33D3-6EDA-85251512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1BD11-D4C8-C9FF-6224-43244CCA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F1AF-78A2-4AAE-BC9D-84B1519A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025FFA-66D2-3BB1-CA40-CA45AB18F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D689E-CC32-0797-00D3-296BBEC90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4BF9B-BAB6-224E-A030-E374712C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16A2A-7BFB-5F58-88F3-7F25492A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E9A9C-D01C-0606-9EC4-D181EE44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6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1FC8-39CF-8ADB-D88B-8D92D538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9C087-F839-0E5F-2AC7-EEB0230D5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7BD28-071A-7491-77F0-6A814BE9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6FCB0-2486-7DE0-8336-764E9B85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330F4-736B-FA05-7A73-BB6B35F8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1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C5EB-8741-6338-FEB9-46224F53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DB824-6D66-83EE-A5FE-CD9730E18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F586D-752E-2603-DD51-224DB0FF6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4FD62-E127-F4CF-1EF1-ED9D1684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D31ED-BCCF-6791-5435-184C3BF9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06B8-840C-F8FB-5E81-D2B9A5A9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1C2A1-F69E-FDB5-7141-D2997DB12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E0152-6C55-824D-4E4B-F70D4CCDD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52E48-0221-71F0-CF77-972C22C2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CD275-8C9C-5D6B-EC6F-DE099049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C4085-FEFB-4A83-1473-D5994B3F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0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B6F-F9A9-6EB5-FC43-0BABB01A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12453-4456-C5A6-3521-84DFAD73C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12162-1C29-87F1-E291-097E829D2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ECF1-0395-8B8D-F975-6AE070429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6133C-EDD6-A756-E106-045742186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216DF5-0D72-BE85-8788-557C664F4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97AEDA-95BE-EF9D-26AA-CF4F896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7BCC89-0363-9BF2-64EE-D14EB36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7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DB27-D8C2-FA83-9973-6B18AC9D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F3FD5-E220-4893-9899-6ABB9E8C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C1A98-BD4B-60EE-808B-C6436E2B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587D9-F607-39DD-19D3-9563EEFE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1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7BB29-5DF5-F421-0B39-86767420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69D1F-C2B4-8017-1845-63EFBEFB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C24F9-E5BF-82F8-6208-E9CF3A24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02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BBBCB-8991-BBC5-C54B-58D5F79EE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53A0F-8FFC-B013-B35C-33D7B0F5E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34DB9-B6F5-6D51-01D2-76AAC6E18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AD531-CEFA-859B-024E-0CB02224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0EE67-26D9-8B98-7AFF-FD7A0123A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07005-2EB9-F208-28D5-2CFC82ED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C79E-84B6-63A9-402D-EF63C55D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65B298-4279-12BF-8CB0-63A4C3BCC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1513E-75A4-4C99-4071-3B2B4FAC6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D050D-2DE3-EA31-844E-30462BC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54CBD-9E06-C2B1-F272-83FD25C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74ED1-4400-0B29-0B5E-52ACC0FA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8F9332-D5F3-B72E-0F85-E37D5229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CD3D9-6ECA-3F4A-8D54-0B850FC08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9262-A022-4654-EA33-97F2FD35E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7840-46ED-1844-A965-8D5A973274D0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3066E-D11C-D221-6C7B-FFEE3FFF9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FE978-0D47-A7DA-FD45-6BF73723D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2B26-469C-E24C-8421-220E94997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A4A47-9164-5966-7680-871A702E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>
            <a:fillRect/>
          </a:stretch>
        </p:blipFill>
        <p:spPr>
          <a:xfrm>
            <a:off x="3523488" y="224871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FAB43-BD62-4F9F-539D-AAA355309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i="1" dirty="0">
                <a:solidFill>
                  <a:schemeClr val="bg1"/>
                </a:solidFill>
              </a:rPr>
              <a:t>Predicting School Bus Delays: NYC Bus Breakdown and Delays Dataset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952B1-CEED-D0D6-9F35-5A2F2B024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601871"/>
          </a:xfrm>
        </p:spPr>
        <p:txBody>
          <a:bodyPr>
            <a:norm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8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61C92-14D7-8B92-C253-0E015B20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Year over Year Trend</a:t>
            </a:r>
            <a:r>
              <a:rPr lang="en-US" sz="40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F4D38-32A4-C25D-3F3B-86C9749D32CA}"/>
              </a:ext>
            </a:extLst>
          </p:cNvPr>
          <p:cNvSpPr txBox="1"/>
          <p:nvPr/>
        </p:nvSpPr>
        <p:spPr>
          <a:xfrm>
            <a:off x="4504548" y="7682931"/>
            <a:ext cx="6426602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8A4BE-D917-2B11-5C7E-32D31FA41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4548" y="511388"/>
            <a:ext cx="6222125" cy="4199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6A7FCA-9952-170F-674C-2DEB9F485111}"/>
              </a:ext>
            </a:extLst>
          </p:cNvPr>
          <p:cNvSpPr txBox="1"/>
          <p:nvPr/>
        </p:nvSpPr>
        <p:spPr>
          <a:xfrm>
            <a:off x="4414653" y="5504440"/>
            <a:ext cx="61692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555555"/>
                </a:solidFill>
              </a:rPr>
              <a:t>Figure 3. Year-over-Year Average Delay:</a:t>
            </a:r>
            <a:endParaRPr lang="en-US" sz="1100" dirty="0">
              <a:solidFill>
                <a:srgbClr val="555555"/>
              </a:solidFill>
            </a:endParaRPr>
          </a:p>
          <a:p>
            <a:pPr algn="ctr"/>
            <a:r>
              <a:rPr lang="en-US" sz="1100" dirty="0">
                <a:solidFill>
                  <a:srgbClr val="555555"/>
                </a:solidFill>
              </a:rPr>
              <a:t>Delays increased after 2016 by approx. 20 minutes.</a:t>
            </a:r>
          </a:p>
          <a:p>
            <a:pPr algn="ctr"/>
            <a:r>
              <a:rPr lang="en-US" sz="1100" dirty="0">
                <a:solidFill>
                  <a:srgbClr val="555555"/>
                </a:solidFill>
              </a:rPr>
              <a:t>Indicates growing traffic congestion and improved data reporting over time</a:t>
            </a:r>
          </a:p>
          <a:p>
            <a:pPr algn="ctr"/>
            <a:endParaRPr lang="en-US" sz="1100" dirty="0">
              <a:solidFill>
                <a:srgbClr val="555555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6FB81B-9337-E40D-2B27-A4A6FF21262C}"/>
              </a:ext>
            </a:extLst>
          </p:cNvPr>
          <p:cNvCxnSpPr>
            <a:cxnSpLocks/>
          </p:cNvCxnSpPr>
          <p:nvPr/>
        </p:nvCxnSpPr>
        <p:spPr>
          <a:xfrm>
            <a:off x="4708904" y="5064229"/>
            <a:ext cx="6222246" cy="0"/>
          </a:xfrm>
          <a:prstGeom prst="line">
            <a:avLst/>
          </a:prstGeom>
          <a:ln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351421-4E32-0858-BB6C-956A4D0B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671B27-4F7C-85A7-304F-867073C0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97FDA-52B4-9523-2067-0EC024438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FF4CAD-7682-7D4A-5424-588F265E8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AE6FE0-F314-EAAD-0A5C-97828CE2D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A328D87-9FDA-BFF6-8F3E-433CAEEC6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3A80FE-2B06-FAF0-2517-628CF03D7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8809D-63C8-5402-A54B-29543E48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571104" cy="338749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Correlation Heatmap 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BA0BD-4EEC-8B66-8D72-CDC7C2E641E1}"/>
              </a:ext>
            </a:extLst>
          </p:cNvPr>
          <p:cNvSpPr txBox="1"/>
          <p:nvPr/>
        </p:nvSpPr>
        <p:spPr>
          <a:xfrm>
            <a:off x="6541302" y="4652098"/>
            <a:ext cx="5650698" cy="307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endParaRPr lang="en-US" sz="14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60A4C04-B411-BBDE-8679-1524AC0397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6725" y="3502501"/>
          <a:ext cx="10515600" cy="3657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79468409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3251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Ehab – Genetic Biomarkers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357744"/>
                  </a:ext>
                </a:extLst>
              </a:tr>
            </a:tbl>
          </a:graphicData>
        </a:graphic>
      </p:graphicFrame>
      <p:pic>
        <p:nvPicPr>
          <p:cNvPr id="7" name="image1.png">
            <a:extLst>
              <a:ext uri="{FF2B5EF4-FFF2-40B4-BE49-F238E27FC236}">
                <a16:creationId xmlns:a16="http://schemas.microsoft.com/office/drawing/2014/main" id="{4F4C41D0-DB89-726A-C569-7D1B670FF508}"/>
              </a:ext>
            </a:extLst>
          </p:cNvPr>
          <p:cNvPicPr/>
          <p:nvPr/>
        </p:nvPicPr>
        <p:blipFill rotWithShape="1">
          <a:blip r:embed="rId3"/>
          <a:srcRect l="15146" t="-2347" r="1" b="-557"/>
          <a:stretch>
            <a:fillRect/>
          </a:stretch>
        </p:blipFill>
        <p:spPr>
          <a:xfrm>
            <a:off x="4367695" y="-10142"/>
            <a:ext cx="6956686" cy="54170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3B7FDE-527B-9950-510D-FC18EA0B30A5}"/>
              </a:ext>
            </a:extLst>
          </p:cNvPr>
          <p:cNvCxnSpPr>
            <a:cxnSpLocks/>
          </p:cNvCxnSpPr>
          <p:nvPr/>
        </p:nvCxnSpPr>
        <p:spPr>
          <a:xfrm>
            <a:off x="4673279" y="5632609"/>
            <a:ext cx="6222246" cy="0"/>
          </a:xfrm>
          <a:prstGeom prst="line">
            <a:avLst/>
          </a:prstGeom>
          <a:ln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296F64-C2F5-37AA-40EC-1ED944FDCB88}"/>
              </a:ext>
            </a:extLst>
          </p:cNvPr>
          <p:cNvSpPr txBox="1"/>
          <p:nvPr/>
        </p:nvSpPr>
        <p:spPr>
          <a:xfrm>
            <a:off x="4557700" y="5807154"/>
            <a:ext cx="616923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555555"/>
                </a:solidFill>
              </a:rPr>
              <a:t>Figure 4. Heatmap:</a:t>
            </a:r>
            <a:endParaRPr lang="en-US" sz="1100" dirty="0">
              <a:solidFill>
                <a:srgbClr val="555555"/>
              </a:solidFill>
            </a:endParaRPr>
          </a:p>
          <a:p>
            <a:pPr lvl="0" algn="ctr"/>
            <a:r>
              <a:rPr lang="en-US" sz="1100" dirty="0" err="1">
                <a:solidFill>
                  <a:srgbClr val="555555"/>
                </a:solidFill>
              </a:rPr>
              <a:t>Delay_Minutes</a:t>
            </a:r>
            <a:r>
              <a:rPr lang="en-US" sz="1100" dirty="0">
                <a:solidFill>
                  <a:srgbClr val="555555"/>
                </a:solidFill>
              </a:rPr>
              <a:t> strongly correlated with </a:t>
            </a:r>
            <a:r>
              <a:rPr lang="en-US" sz="1100" dirty="0" err="1">
                <a:solidFill>
                  <a:srgbClr val="555555"/>
                </a:solidFill>
              </a:rPr>
              <a:t>Delay_Class</a:t>
            </a:r>
            <a:r>
              <a:rPr lang="en-US" sz="1100" dirty="0">
                <a:solidFill>
                  <a:srgbClr val="555555"/>
                </a:solidFill>
              </a:rPr>
              <a:t> (approx. 0.88).</a:t>
            </a:r>
          </a:p>
          <a:p>
            <a:pPr lvl="0" algn="ctr"/>
            <a:r>
              <a:rPr lang="en-US" sz="1100" dirty="0">
                <a:solidFill>
                  <a:srgbClr val="555555"/>
                </a:solidFill>
              </a:rPr>
              <a:t>Weak relationship between </a:t>
            </a:r>
            <a:r>
              <a:rPr lang="en-US" sz="1100" dirty="0" err="1">
                <a:solidFill>
                  <a:srgbClr val="555555"/>
                </a:solidFill>
              </a:rPr>
              <a:t>Number_of_Students</a:t>
            </a:r>
            <a:r>
              <a:rPr lang="en-US" sz="1100" dirty="0">
                <a:solidFill>
                  <a:srgbClr val="555555"/>
                </a:solidFill>
              </a:rPr>
              <a:t> and delays.</a:t>
            </a:r>
          </a:p>
          <a:p>
            <a:pPr algn="ctr"/>
            <a:r>
              <a:rPr lang="en-US" sz="1100" dirty="0">
                <a:solidFill>
                  <a:srgbClr val="555555"/>
                </a:solidFill>
              </a:rPr>
              <a:t>Temporal features moderately influence delay </a:t>
            </a:r>
          </a:p>
          <a:p>
            <a:pPr algn="ctr"/>
            <a:endParaRPr lang="en-US" sz="1100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52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F9236-AE77-9440-482C-824165E5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Importance</a:t>
            </a:r>
            <a:r>
              <a:rPr lang="en-US" sz="34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3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D8CB2-5BC7-4964-A190-EFE5DA694B31}"/>
              </a:ext>
            </a:extLst>
          </p:cNvPr>
          <p:cNvSpPr txBox="1"/>
          <p:nvPr/>
        </p:nvSpPr>
        <p:spPr>
          <a:xfrm>
            <a:off x="6293922" y="5201392"/>
            <a:ext cx="2631269" cy="481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61D454-D6AD-DDB3-73CB-10AB53B9C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810" y="296883"/>
            <a:ext cx="7289211" cy="417307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351CA0-93FB-4DD9-9A32-3BA3C8F9221B}"/>
              </a:ext>
            </a:extLst>
          </p:cNvPr>
          <p:cNvCxnSpPr>
            <a:cxnSpLocks/>
          </p:cNvCxnSpPr>
          <p:nvPr/>
        </p:nvCxnSpPr>
        <p:spPr>
          <a:xfrm>
            <a:off x="4685154" y="4908214"/>
            <a:ext cx="6222246" cy="0"/>
          </a:xfrm>
          <a:prstGeom prst="line">
            <a:avLst/>
          </a:prstGeom>
          <a:ln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DAC2AE-7337-483A-1A3B-75C7B1BC01A1}"/>
              </a:ext>
            </a:extLst>
          </p:cNvPr>
          <p:cNvSpPr txBox="1"/>
          <p:nvPr/>
        </p:nvSpPr>
        <p:spPr>
          <a:xfrm>
            <a:off x="4685154" y="5620503"/>
            <a:ext cx="616923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555555"/>
                </a:solidFill>
              </a:rPr>
              <a:t>Figure 5. Top Influencing Features:</a:t>
            </a:r>
            <a:endParaRPr lang="en-US" sz="1100" dirty="0">
              <a:solidFill>
                <a:srgbClr val="555555"/>
              </a:solidFill>
            </a:endParaRPr>
          </a:p>
          <a:p>
            <a:pPr algn="ctr"/>
            <a:r>
              <a:rPr lang="en-US" sz="1100" dirty="0">
                <a:solidFill>
                  <a:srgbClr val="555555"/>
                </a:solidFill>
              </a:rPr>
              <a:t>School Year, Bus Company, Route Frequency</a:t>
            </a:r>
          </a:p>
          <a:p>
            <a:pPr algn="ctr"/>
            <a:r>
              <a:rPr lang="en-US" sz="1100" dirty="0">
                <a:solidFill>
                  <a:srgbClr val="555555"/>
                </a:solidFill>
              </a:rPr>
              <a:t>Conclusion: Both operational and temporal features determine delay likelihood</a:t>
            </a:r>
          </a:p>
        </p:txBody>
      </p:sp>
    </p:spTree>
    <p:extLst>
      <p:ext uri="{BB962C8B-B14F-4D97-AF65-F5344CB8AC3E}">
        <p14:creationId xmlns:p14="http://schemas.microsoft.com/office/powerpoint/2010/main" val="9360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BBAE99-3668-36A4-0D0E-F8A0E6F3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E2B2004-9740-8771-CE7E-0F9B5F07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0D4BA-BF50-8FF3-5D24-4629F4708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D79C05-EF6B-6C8E-B25C-E09F86D1E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271113-41BD-114E-143F-7FABC61FF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F1C72-E015-2491-D894-5C57341E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40" y="383600"/>
            <a:ext cx="10044023" cy="673917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 Designing</a:t>
            </a: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CE00F628-3672-7BD0-1051-13666ED9D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2033303"/>
              </p:ext>
            </p:extLst>
          </p:nvPr>
        </p:nvGraphicFramePr>
        <p:xfrm>
          <a:off x="4671345" y="1623761"/>
          <a:ext cx="6620898" cy="1596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914">
                  <a:extLst>
                    <a:ext uri="{9D8B030D-6E8A-4147-A177-3AD203B41FA5}">
                      <a16:colId xmlns:a16="http://schemas.microsoft.com/office/drawing/2014/main" val="2920296678"/>
                    </a:ext>
                  </a:extLst>
                </a:gridCol>
                <a:gridCol w="2317877">
                  <a:extLst>
                    <a:ext uri="{9D8B030D-6E8A-4147-A177-3AD203B41FA5}">
                      <a16:colId xmlns:a16="http://schemas.microsoft.com/office/drawing/2014/main" val="3884572594"/>
                    </a:ext>
                  </a:extLst>
                </a:gridCol>
                <a:gridCol w="1465497">
                  <a:extLst>
                    <a:ext uri="{9D8B030D-6E8A-4147-A177-3AD203B41FA5}">
                      <a16:colId xmlns:a16="http://schemas.microsoft.com/office/drawing/2014/main" val="3967278792"/>
                    </a:ext>
                  </a:extLst>
                </a:gridCol>
                <a:gridCol w="1630610">
                  <a:extLst>
                    <a:ext uri="{9D8B030D-6E8A-4147-A177-3AD203B41FA5}">
                      <a16:colId xmlns:a16="http://schemas.microsoft.com/office/drawing/2014/main" val="2105087166"/>
                    </a:ext>
                  </a:extLst>
                </a:gridCol>
              </a:tblGrid>
              <a:tr h="55974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Evaluation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30365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en-US" sz="14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XGBoostRegressor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 delay duration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MAE,  RMSE, R</a:t>
                      </a:r>
                      <a:r>
                        <a:rPr lang="en-US" sz="14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37207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en-US" sz="1400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XGBoostClassifier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Classify delay severity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Accuracy, Precision, Recall,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200483"/>
                  </a:ext>
                </a:extLst>
              </a:tr>
            </a:tbl>
          </a:graphicData>
        </a:graphic>
      </p:graphicFrame>
      <p:pic>
        <p:nvPicPr>
          <p:cNvPr id="4" name="Picture 3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E1A3FFB1-171A-B8E8-7493-69C03A50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630" y="3361295"/>
            <a:ext cx="3330965" cy="3394602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84BCC453-7DC2-0BA6-9BC0-9CB82BF8D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595" y="3361295"/>
            <a:ext cx="3564600" cy="3394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5DE0FF-871E-6BD6-6254-5F858E0BD80A}"/>
              </a:ext>
            </a:extLst>
          </p:cNvPr>
          <p:cNvSpPr txBox="1"/>
          <p:nvPr/>
        </p:nvSpPr>
        <p:spPr>
          <a:xfrm>
            <a:off x="159313" y="4738255"/>
            <a:ext cx="42701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Error reduced drastically:</a:t>
            </a:r>
            <a:r>
              <a:rPr lang="en-US" sz="1200" dirty="0"/>
              <a:t> MAE fell from ~13 → </a:t>
            </a:r>
            <a:r>
              <a:rPr lang="en-US" sz="1200" b="1" dirty="0"/>
              <a:t>~8 minutes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b="1" dirty="0"/>
              <a:t>Model fit improved:</a:t>
            </a:r>
            <a:r>
              <a:rPr lang="en-US" sz="1200" dirty="0"/>
              <a:t> R² jumped from </a:t>
            </a:r>
            <a:r>
              <a:rPr lang="en-US" sz="1200" b="1" dirty="0"/>
              <a:t>0.16 → 0.64</a:t>
            </a:r>
            <a:r>
              <a:rPr lang="en-US" sz="1200" dirty="0"/>
              <a:t>, meaning the </a:t>
            </a:r>
            <a:r>
              <a:rPr lang="en-US" sz="1200" dirty="0" err="1"/>
              <a:t>XGBoost</a:t>
            </a:r>
            <a:r>
              <a:rPr lang="en-US" sz="1200" dirty="0"/>
              <a:t> explains </a:t>
            </a:r>
            <a:r>
              <a:rPr lang="en-US" sz="1200" b="1" dirty="0"/>
              <a:t>64% of delay variance</a:t>
            </a:r>
            <a:r>
              <a:rPr lang="en-US" sz="1200" dirty="0"/>
              <a:t> — a 4x improvement.</a:t>
            </a:r>
          </a:p>
          <a:p>
            <a:endParaRPr lang="en-US" sz="1200" dirty="0"/>
          </a:p>
          <a:p>
            <a:r>
              <a:rPr lang="en-US" sz="1200" b="1" dirty="0"/>
              <a:t>Residual plot:</a:t>
            </a:r>
            <a:r>
              <a:rPr lang="en-US" sz="1200" dirty="0"/>
              <a:t> Centered tightly around zero → fewer large mispredictions.</a:t>
            </a:r>
          </a:p>
          <a:p>
            <a:endParaRPr lang="en-US" sz="1200" dirty="0"/>
          </a:p>
          <a:p>
            <a:r>
              <a:rPr lang="en-US" sz="1200" b="1" dirty="0"/>
              <a:t>Scatter plot:</a:t>
            </a:r>
            <a:r>
              <a:rPr lang="en-US" sz="1200" dirty="0"/>
              <a:t> Points much closer to the red diagonal → higher predictive accuracy.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9463C5-9AEF-EB1D-C007-6A065E78B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772533"/>
              </p:ext>
            </p:extLst>
          </p:nvPr>
        </p:nvGraphicFramePr>
        <p:xfrm>
          <a:off x="159313" y="1927149"/>
          <a:ext cx="4270182" cy="2512777"/>
        </p:xfrm>
        <a:graphic>
          <a:graphicData uri="http://schemas.openxmlformats.org/drawingml/2006/table">
            <a:tbl>
              <a:tblPr/>
              <a:tblGrid>
                <a:gridCol w="1423394">
                  <a:extLst>
                    <a:ext uri="{9D8B030D-6E8A-4147-A177-3AD203B41FA5}">
                      <a16:colId xmlns:a16="http://schemas.microsoft.com/office/drawing/2014/main" val="7581953"/>
                    </a:ext>
                  </a:extLst>
                </a:gridCol>
                <a:gridCol w="1423394">
                  <a:extLst>
                    <a:ext uri="{9D8B030D-6E8A-4147-A177-3AD203B41FA5}">
                      <a16:colId xmlns:a16="http://schemas.microsoft.com/office/drawing/2014/main" val="496536085"/>
                    </a:ext>
                  </a:extLst>
                </a:gridCol>
                <a:gridCol w="1423394">
                  <a:extLst>
                    <a:ext uri="{9D8B030D-6E8A-4147-A177-3AD203B41FA5}">
                      <a16:colId xmlns:a16="http://schemas.microsoft.com/office/drawing/2014/main" val="1564806683"/>
                    </a:ext>
                  </a:extLst>
                </a:gridCol>
              </a:tblGrid>
              <a:tr h="6765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Metric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Linear Regression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XGBoost Regressor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04213"/>
                  </a:ext>
                </a:extLst>
              </a:tr>
              <a:tr h="3865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12.98 min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7.86 min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239584"/>
                  </a:ext>
                </a:extLst>
              </a:tr>
              <a:tr h="3865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RMSE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16.91 min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11.08 min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344718"/>
                  </a:ext>
                </a:extLst>
              </a:tr>
              <a:tr h="3865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0.64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135131"/>
                  </a:ext>
                </a:extLst>
              </a:tr>
              <a:tr h="6765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Training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0.12 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1.66 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23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62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8B71A-29D2-1EE9-ADC1-3E540560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Classification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5E20D-499C-3F6F-C3B9-EC7F2E34D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4724401" cy="3683358"/>
          </a:xfrm>
        </p:spPr>
        <p:txBody>
          <a:bodyPr anchor="ctr">
            <a:normAutofit/>
          </a:bodyPr>
          <a:lstStyle/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161916-AE4C-BC06-8245-2CFDC135E6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B29D964-3B98-2182-EB16-6A1246A5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82" y="2102325"/>
            <a:ext cx="4459515" cy="2276700"/>
          </a:xfrm>
          <a:prstGeom prst="rect">
            <a:avLst/>
          </a:prstGeom>
        </p:spPr>
      </p:pic>
      <p:pic>
        <p:nvPicPr>
          <p:cNvPr id="6" name="Content Placeholder 9" descr="A blue squares with numbers and numbers&#10;&#10;AI-generated content may be incorrect.">
            <a:extLst>
              <a:ext uri="{FF2B5EF4-FFF2-40B4-BE49-F238E27FC236}">
                <a16:creationId xmlns:a16="http://schemas.microsoft.com/office/drawing/2014/main" id="{7677C7F0-AEB9-D743-1DD1-7515FB5A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81" y="1902100"/>
            <a:ext cx="5667168" cy="4661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E8ADA-0256-A82D-DE41-99DC3E061815}"/>
              </a:ext>
            </a:extLst>
          </p:cNvPr>
          <p:cNvSpPr txBox="1"/>
          <p:nvPr/>
        </p:nvSpPr>
        <p:spPr>
          <a:xfrm>
            <a:off x="6319574" y="4590437"/>
            <a:ext cx="6373207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 sz="1100" dirty="0"/>
            </a:br>
            <a:endParaRPr lang="en-US" sz="1100" dirty="0"/>
          </a:p>
          <a:p>
            <a:pPr>
              <a:buNone/>
            </a:pPr>
            <a:r>
              <a:rPr lang="en-US" sz="1100" dirty="0"/>
              <a:t>Logistic Regression:</a:t>
            </a:r>
          </a:p>
          <a:p>
            <a:r>
              <a:rPr lang="en-US" sz="1100" dirty="0"/>
              <a:t>    Accuracy: 54%</a:t>
            </a:r>
          </a:p>
          <a:p>
            <a:r>
              <a:rPr lang="en-US" sz="1100" dirty="0"/>
              <a:t>   Struggled to separate Moderate vs High delays.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dirty="0" err="1"/>
              <a:t>XGBoost</a:t>
            </a:r>
            <a:r>
              <a:rPr lang="en-US" sz="1100" dirty="0"/>
              <a:t> Classifier:</a:t>
            </a:r>
          </a:p>
          <a:p>
            <a:pPr>
              <a:buNone/>
            </a:pPr>
            <a:r>
              <a:rPr lang="en-US" sz="1100" dirty="0"/>
              <a:t>   Accuracy: 76%</a:t>
            </a:r>
          </a:p>
          <a:p>
            <a:pPr>
              <a:buNone/>
            </a:pPr>
            <a:r>
              <a:rPr lang="en-US" sz="1100" dirty="0"/>
              <a:t>   Precision: 0.76, Recall: 0.73, F1: 0.75</a:t>
            </a:r>
          </a:p>
          <a:p>
            <a:pPr>
              <a:buNone/>
            </a:pPr>
            <a:r>
              <a:rPr lang="en-US" sz="1100" dirty="0"/>
              <a:t>   Handles non-linear delay factors effectively.</a:t>
            </a:r>
          </a:p>
          <a:p>
            <a:pPr>
              <a:buNone/>
            </a:pPr>
            <a:r>
              <a:rPr lang="en-US" sz="1100" dirty="0"/>
              <a:t>   Major confusion only between Low and Moderate categories.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DF0A7B-9FA5-C57E-78EB-1FF679A9D92B}"/>
              </a:ext>
            </a:extLst>
          </p:cNvPr>
          <p:cNvCxnSpPr>
            <a:cxnSpLocks/>
          </p:cNvCxnSpPr>
          <p:nvPr/>
        </p:nvCxnSpPr>
        <p:spPr>
          <a:xfrm>
            <a:off x="6377049" y="4725334"/>
            <a:ext cx="4778631" cy="0"/>
          </a:xfrm>
          <a:prstGeom prst="line">
            <a:avLst/>
          </a:prstGeom>
          <a:ln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902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EF6690-FF63-4B18-1D4A-E7122CE55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C1CBD6-7DD1-E2EF-AD81-B29B1B9E0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D46A2-4580-2CB7-8E78-81519D191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511E7-4DA2-ADA3-4ED4-2F85FBFC3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27C598-EED0-5552-D2A2-FF70A357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EFC354-E798-E65D-E298-79FEE5BDD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C94C-C92D-0D85-F478-209F5132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Project Management and Proposed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2A51C2-99CB-8204-E462-F528233E27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6E42FE-C1C3-89AE-9055-9D8B016CD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783" y="1891970"/>
            <a:ext cx="10437017" cy="5461850"/>
          </a:xfrm>
        </p:spPr>
      </p:pic>
    </p:spTree>
    <p:extLst>
      <p:ext uri="{BB962C8B-B14F-4D97-AF65-F5344CB8AC3E}">
        <p14:creationId xmlns:p14="http://schemas.microsoft.com/office/powerpoint/2010/main" val="1527032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D69469-D116-73EB-CD87-5A3AE1FC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629C332-29DA-8796-93C6-6152D379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E78ED-599D-562E-FCE1-461F4CA68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BE809-0E14-09A1-85A1-33946D16F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5797A6-C167-1FCC-701D-6AFCEEAA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3ACFFC-B35A-E9B4-D83F-535BAED01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104F3-232F-A3B7-5515-85F6A0EBB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4EEEE-F9B4-BACE-E1F5-AF2F8E18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7948288"/>
            <a:ext cx="4724401" cy="3683358"/>
          </a:xfrm>
        </p:spPr>
        <p:txBody>
          <a:bodyPr anchor="ctr">
            <a:normAutofit/>
          </a:bodyPr>
          <a:lstStyle/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B5AE6D-1CA5-8F26-1288-03A194A4209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68377-121F-5902-8F67-7A832A542F61}"/>
              </a:ext>
            </a:extLst>
          </p:cNvPr>
          <p:cNvSpPr txBox="1"/>
          <p:nvPr/>
        </p:nvSpPr>
        <p:spPr>
          <a:xfrm>
            <a:off x="772959" y="2626816"/>
            <a:ext cx="562890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1. Operational Insights</a:t>
            </a:r>
          </a:p>
          <a:p>
            <a:r>
              <a:rPr lang="en-US" sz="1400" b="1" dirty="0"/>
              <a:t>Delays are right-skewed</a:t>
            </a:r>
            <a:r>
              <a:rPr lang="en-US" sz="1400" dirty="0"/>
              <a:t>, with most incidents between </a:t>
            </a:r>
            <a:r>
              <a:rPr lang="en-US" sz="1400" b="1" dirty="0"/>
              <a:t>20–45 minutes</a:t>
            </a:r>
            <a:r>
              <a:rPr lang="en-US" sz="1400" dirty="0"/>
              <a:t>.</a:t>
            </a:r>
          </a:p>
          <a:p>
            <a:r>
              <a:rPr lang="en-US" sz="1400" b="1" dirty="0"/>
              <a:t>Manhattan, Queens, and Rockland County</a:t>
            </a:r>
            <a:r>
              <a:rPr lang="en-US" sz="1400" dirty="0"/>
              <a:t> show the highest average delays (~35–36 mins).</a:t>
            </a:r>
          </a:p>
          <a:p>
            <a:r>
              <a:rPr lang="en-US" sz="1400" dirty="0"/>
              <a:t>Delays </a:t>
            </a:r>
            <a:r>
              <a:rPr lang="en-US" sz="1400" b="1" dirty="0"/>
              <a:t>increased sharply post-2016</a:t>
            </a:r>
            <a:r>
              <a:rPr lang="en-US" sz="1400" dirty="0"/>
              <a:t> (likely due to traffic congestion and reporting consistency).</a:t>
            </a:r>
          </a:p>
          <a:p>
            <a:r>
              <a:rPr lang="en-US" sz="1400" b="1" dirty="0"/>
              <a:t>Number of schools serviced</a:t>
            </a:r>
            <a:r>
              <a:rPr lang="en-US" sz="1400" dirty="0"/>
              <a:t> and </a:t>
            </a:r>
            <a:r>
              <a:rPr lang="en-US" sz="1400" b="1" dirty="0"/>
              <a:t>bus company</a:t>
            </a:r>
            <a:r>
              <a:rPr lang="en-US" sz="1400" dirty="0"/>
              <a:t> are key contributors to delay variation.</a:t>
            </a:r>
          </a:p>
          <a:p>
            <a:endParaRPr lang="en-US" sz="1400" b="1" dirty="0"/>
          </a:p>
          <a:p>
            <a:r>
              <a:rPr lang="en-US" sz="1400" b="1" dirty="0"/>
              <a:t>2. Model Insights</a:t>
            </a:r>
          </a:p>
          <a:p>
            <a:r>
              <a:rPr lang="en-US" sz="1400" b="1" dirty="0"/>
              <a:t>Regression Task (</a:t>
            </a:r>
            <a:r>
              <a:rPr lang="en-US" sz="1400" b="1" dirty="0" err="1"/>
              <a:t>XGBoost</a:t>
            </a:r>
            <a:r>
              <a:rPr lang="en-US" sz="1400" b="1" dirty="0"/>
              <a:t> Regressor)</a:t>
            </a:r>
            <a:endParaRPr lang="en-US" sz="1400" dirty="0"/>
          </a:p>
          <a:p>
            <a:r>
              <a:rPr lang="en-US" sz="1400" dirty="0"/>
              <a:t>Achieved </a:t>
            </a:r>
            <a:r>
              <a:rPr lang="en-US" sz="1400" b="1" dirty="0"/>
              <a:t>R² = 0.64</a:t>
            </a:r>
            <a:r>
              <a:rPr lang="en-US" sz="1400" dirty="0"/>
              <a:t>, explaining 64% of delay duration variance.</a:t>
            </a:r>
          </a:p>
          <a:p>
            <a:r>
              <a:rPr lang="en-US" sz="1400" dirty="0"/>
              <a:t>Reduced MAE by </a:t>
            </a:r>
            <a:r>
              <a:rPr lang="en-US" sz="1400" b="1" dirty="0"/>
              <a:t>~40% (13 → 8 mins)</a:t>
            </a:r>
            <a:r>
              <a:rPr lang="en-US" sz="1400" dirty="0"/>
              <a:t> compared to Linear Regression.</a:t>
            </a:r>
          </a:p>
          <a:p>
            <a:r>
              <a:rPr lang="en-US" sz="1400" dirty="0"/>
              <a:t>Residuals tightly centered → fewer high-error predictions.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B0894-B9C1-6AEC-C052-AF52BD0C364E}"/>
              </a:ext>
            </a:extLst>
          </p:cNvPr>
          <p:cNvSpPr txBox="1"/>
          <p:nvPr/>
        </p:nvSpPr>
        <p:spPr>
          <a:xfrm>
            <a:off x="6274277" y="2650952"/>
            <a:ext cx="528897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Classification Task (</a:t>
            </a:r>
            <a:r>
              <a:rPr lang="en-US" sz="1400" b="1" dirty="0" err="1"/>
              <a:t>XGBoost</a:t>
            </a:r>
            <a:r>
              <a:rPr lang="en-US" sz="1400" b="1" dirty="0"/>
              <a:t> Classifier)</a:t>
            </a:r>
            <a:endParaRPr lang="en-US" sz="1400" dirty="0"/>
          </a:p>
          <a:p>
            <a:r>
              <a:rPr lang="en-US" sz="1400" dirty="0"/>
              <a:t>Achieved </a:t>
            </a:r>
            <a:r>
              <a:rPr lang="en-US" sz="1400" b="1" dirty="0"/>
              <a:t>76% accuracy</a:t>
            </a:r>
            <a:r>
              <a:rPr lang="en-US" sz="1400" dirty="0"/>
              <a:t>, outperforming Logistic Regression by 22%.</a:t>
            </a:r>
          </a:p>
          <a:p>
            <a:r>
              <a:rPr lang="en-US" sz="1400" dirty="0"/>
              <a:t>High delays (critical events) detected with </a:t>
            </a:r>
            <a:r>
              <a:rPr lang="en-US" sz="1400" b="1" dirty="0"/>
              <a:t>83% recall</a:t>
            </a:r>
            <a:r>
              <a:rPr lang="en-US" sz="1400" dirty="0"/>
              <a:t>.</a:t>
            </a:r>
          </a:p>
          <a:p>
            <a:r>
              <a:rPr lang="en-US" sz="1400" dirty="0"/>
              <a:t>Major confusion only between </a:t>
            </a:r>
            <a:r>
              <a:rPr lang="en-US" sz="1400" i="1" dirty="0"/>
              <a:t>Low</a:t>
            </a:r>
            <a:r>
              <a:rPr lang="en-US" sz="1400" dirty="0"/>
              <a:t> and </a:t>
            </a:r>
            <a:r>
              <a:rPr lang="en-US" sz="1400" i="1" dirty="0"/>
              <a:t>Moderate</a:t>
            </a:r>
            <a:r>
              <a:rPr lang="en-US" sz="1400" dirty="0"/>
              <a:t> delays which is acceptable overlap range.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b="1" dirty="0"/>
              <a:t>3. Strategic Implications</a:t>
            </a:r>
          </a:p>
          <a:p>
            <a:r>
              <a:rPr lang="en-US" sz="1400" dirty="0"/>
              <a:t>Data-driven delay predictions can </a:t>
            </a:r>
            <a:r>
              <a:rPr lang="en-US" sz="1400" b="1" dirty="0"/>
              <a:t>enable preemptive routing and scheduling</a:t>
            </a:r>
            <a:r>
              <a:rPr lang="en-US" sz="1400" dirty="0"/>
              <a:t>.</a:t>
            </a:r>
          </a:p>
          <a:p>
            <a:r>
              <a:rPr lang="en-US" sz="1400" dirty="0"/>
              <a:t>Borough-level and vendor-level insights support </a:t>
            </a:r>
            <a:r>
              <a:rPr lang="en-US" sz="1400" b="1" dirty="0"/>
              <a:t>contract performance monitoring</a:t>
            </a:r>
            <a:r>
              <a:rPr lang="en-US" sz="1400" dirty="0"/>
              <a:t>.</a:t>
            </a:r>
          </a:p>
          <a:p>
            <a:r>
              <a:rPr lang="en-US" sz="1400" dirty="0"/>
              <a:t>Integrating model outputs into a live dashboard can </a:t>
            </a:r>
            <a:r>
              <a:rPr lang="en-US" sz="1400" b="1" dirty="0"/>
              <a:t>prioritize response efforts</a:t>
            </a:r>
            <a:r>
              <a:rPr lang="en-US" sz="1400" dirty="0"/>
              <a:t> for chronic delays.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5DDB10-4F09-12F0-06EF-FC2E3266357C}"/>
              </a:ext>
            </a:extLst>
          </p:cNvPr>
          <p:cNvCxnSpPr>
            <a:cxnSpLocks/>
          </p:cNvCxnSpPr>
          <p:nvPr/>
        </p:nvCxnSpPr>
        <p:spPr>
          <a:xfrm>
            <a:off x="6529449" y="4877734"/>
            <a:ext cx="4778631" cy="0"/>
          </a:xfrm>
          <a:prstGeom prst="line">
            <a:avLst/>
          </a:prstGeom>
          <a:ln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852DD-914B-79FC-532E-A06E75F7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0E348-726B-9077-62F9-388207BB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72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AB90-AC6B-D5FF-E7DA-EDE5EBCA7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Overview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5" name="Content Placeholder 2">
            <a:extLst>
              <a:ext uri="{FF2B5EF4-FFF2-40B4-BE49-F238E27FC236}">
                <a16:creationId xmlns:a16="http://schemas.microsoft.com/office/drawing/2014/main" id="{3FD402D2-6A03-F839-E9D7-FDE8903FC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088403"/>
              </p:ext>
            </p:extLst>
          </p:nvPr>
        </p:nvGraphicFramePr>
        <p:xfrm>
          <a:off x="5673038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714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F3F108-4A23-E32E-839F-3853A8CEE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8582E04-4F65-7056-8C4C-19AD29817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9B39C25-0A4D-7120-AB75-5365EDEA5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25E19-D00A-EBE0-FADD-4A7736D8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Definition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4" name="Graphic 38">
            <a:extLst>
              <a:ext uri="{FF2B5EF4-FFF2-40B4-BE49-F238E27FC236}">
                <a16:creationId xmlns:a16="http://schemas.microsoft.com/office/drawing/2014/main" id="{9F9E17C3-ADDD-911A-CC13-592E50740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9D75E1-15CD-74B4-C92F-480D6FFA0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7AC234-000B-7B69-2A28-6C6EC2190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13E47D1F-96CA-5270-5A28-AE2E055A5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674A424-B836-DC8B-77BE-BE0D62D50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aphic 4">
            <a:extLst>
              <a:ext uri="{FF2B5EF4-FFF2-40B4-BE49-F238E27FC236}">
                <a16:creationId xmlns:a16="http://schemas.microsoft.com/office/drawing/2014/main" id="{FE6738ED-B8A9-4E64-E361-09A7AC145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EE8DBA-D853-444B-1AFB-2B8AEC3EF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97DD13C-4A38-676F-3287-534E0411D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B1A8B0-A719-6F70-2BF8-1507993E3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BF383B3-E691-44B4-F5A0-EDC4297F8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2B54DCA-B788-EE54-3FF9-9A0627A3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640E560-BE4B-6288-32EB-BE6FEB9E4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6988C6F-E564-0052-ABC9-4142BEB06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11B92B9-2D88-A848-8859-D401625C3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7882837-85EF-3029-26FA-4480FA7D4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5A89FBA-3FB1-0FC4-B55E-8310AF91A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CB6ACDC-C9D9-7E47-2118-B92E204B9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8D451D-D334-05A8-21CB-D77413C74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FD8E2B-2642-2712-FD0E-3D1F210B5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08D6EDA-875F-86AA-8923-2B11271A5004}"/>
                  </a:ext>
                </a:extLst>
              </p:cNvPr>
              <p:cNvSpPr/>
              <p:nvPr/>
            </p:nvSpPr>
            <p:spPr>
              <a:xfrm>
                <a:off x="5262150" y="824049"/>
                <a:ext cx="2738623" cy="5755354"/>
              </a:xfrm>
              <a:prstGeom prst="rect">
                <a:avLst/>
              </a:prstGeom>
              <a:solidFill>
                <a:srgbClr val="F2F6FA"/>
              </a:solidFill>
              <a:ln>
                <a:noFill/>
              </a:ln>
              <a:effectLst>
                <a:outerShdw blurRad="101600" dist="38100" dir="13500000" algn="b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1E1E1E"/>
                  </a:solidFill>
                  <a:latin typeface="Aptos" panose="020B0004020202020204" pitchFamily="34" charset="0"/>
                </a:endParaRPr>
              </a:p>
              <a:p>
                <a:r>
                  <a:rPr lang="en-US" dirty="0">
                    <a:solidFill>
                      <a:srgbClr val="1E1E1E"/>
                    </a:solidFill>
                    <a:latin typeface="Aptos" panose="020B0004020202020204" pitchFamily="34" charset="0"/>
                  </a:rPr>
                  <a:t>Regression Problem:</a:t>
                </a:r>
              </a:p>
              <a:p>
                <a:endParaRPr lang="en-US" dirty="0">
                  <a:solidFill>
                    <a:srgbClr val="1E1E1E"/>
                  </a:solidFill>
                  <a:latin typeface="Aptos" panose="020B0004020202020204" pitchFamily="34" charset="0"/>
                </a:endParaRPr>
              </a:p>
              <a:p>
                <a:r>
                  <a:rPr lang="en-US" sz="1400" b="1" i="1" dirty="0">
                    <a:solidFill>
                      <a:srgbClr val="333333"/>
                    </a:solidFill>
                    <a:latin typeface="Aptos" panose="020B0004020202020204" pitchFamily="34" charset="0"/>
                  </a:rPr>
                  <a:t>Objective:</a:t>
                </a:r>
                <a:r>
                  <a:rPr lang="en-US" sz="1400" i="1" dirty="0">
                    <a:solidFill>
                      <a:srgbClr val="333333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Predict the </a:t>
                </a:r>
                <a:r>
                  <a:rPr lang="en-US" sz="1400" i="1" dirty="0">
                    <a:solidFill>
                      <a:schemeClr val="bg2">
                        <a:lumMod val="25000"/>
                      </a:schemeClr>
                    </a:solidFill>
                  </a:rPr>
                  <a:t>delay duration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 (in minutes) for a school bus given operational and contextual features such as borough, route type, reason for delay, and bus company.</a:t>
                </a:r>
              </a:p>
              <a:p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 = f(X) + </a:t>
                </a:r>
                <a:r>
                  <a:rPr lang="en-US" sz="1400" dirty="0" err="1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ℰ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1400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</a:rPr>
                  <a:t>where X = {borough, reason, bus company, school year, run type …}</a:t>
                </a:r>
              </a:p>
              <a:p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sz="1400" b="1" i="1" dirty="0">
                    <a:solidFill>
                      <a:srgbClr val="333333"/>
                    </a:solidFill>
                    <a:latin typeface="Aptos" panose="020B0004020202020204" pitchFamily="34" charset="0"/>
                  </a:rPr>
                  <a:t>Target Variable: </a:t>
                </a:r>
                <a:r>
                  <a:rPr lang="en-US" sz="1400" dirty="0" err="1">
                    <a:solidFill>
                      <a:schemeClr val="bg2">
                        <a:lumMod val="25000"/>
                      </a:schemeClr>
                    </a:solidFill>
                  </a:rPr>
                  <a:t>delay_minutes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1400" b="1" i="1" dirty="0">
                  <a:solidFill>
                    <a:srgbClr val="333333"/>
                  </a:solidFill>
                  <a:latin typeface="Aptos" panose="020B00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1" i="1" dirty="0">
                    <a:solidFill>
                      <a:srgbClr val="333333"/>
                    </a:solidFill>
                    <a:latin typeface="Aptos" panose="020B0004020202020204" pitchFamily="34" charset="0"/>
                  </a:rPr>
                  <a:t>Algorithms: </a:t>
                </a:r>
                <a:r>
                  <a:rPr lang="en-US" sz="1400" i="1" dirty="0" err="1">
                    <a:solidFill>
                      <a:srgbClr val="333333"/>
                    </a:solidFill>
                    <a:latin typeface="Aptos" panose="020B0004020202020204" pitchFamily="34" charset="0"/>
                  </a:rPr>
                  <a:t>LinearRegression</a:t>
                </a:r>
                <a:r>
                  <a:rPr lang="en-US" sz="1400" i="1" dirty="0">
                    <a:solidFill>
                      <a:srgbClr val="333333"/>
                    </a:solidFill>
                    <a:latin typeface="Aptos" panose="020B0004020202020204" pitchFamily="34" charset="0"/>
                  </a:rPr>
                  <a:t>, </a:t>
                </a:r>
                <a:r>
                  <a:rPr lang="en-US" sz="1400" i="1" dirty="0" err="1">
                    <a:solidFill>
                      <a:srgbClr val="333333"/>
                    </a:solidFill>
                    <a:latin typeface="Aptos" panose="020B0004020202020204" pitchFamily="34" charset="0"/>
                  </a:rPr>
                  <a:t>XGBRegressor</a:t>
                </a:r>
                <a:endParaRPr lang="en-US" sz="1400" i="1" dirty="0">
                  <a:solidFill>
                    <a:srgbClr val="333333"/>
                  </a:solidFill>
                  <a:latin typeface="Aptos" panose="020B00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1400" dirty="0">
                  <a:solidFill>
                    <a:srgbClr val="333333"/>
                  </a:solidFill>
                  <a:latin typeface="Aptos" panose="020B00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1" i="1" dirty="0">
                    <a:solidFill>
                      <a:srgbClr val="333333"/>
                    </a:solidFill>
                    <a:latin typeface="Aptos" panose="020B0004020202020204" pitchFamily="34" charset="0"/>
                  </a:rPr>
                  <a:t>Metrics: </a:t>
                </a:r>
                <a:r>
                  <a:rPr lang="en-US" sz="1400" dirty="0">
                    <a:solidFill>
                      <a:srgbClr val="333333"/>
                    </a:solidFill>
                    <a:latin typeface="Aptos" panose="020B0004020202020204" pitchFamily="34" charset="0"/>
                  </a:rPr>
                  <a:t>MAE, RMSE, R²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08D6EDA-875F-86AA-8923-2B11271A5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150" y="824049"/>
                <a:ext cx="2738623" cy="5755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101600" dist="38100" dir="13500000" algn="br" rotWithShape="0">
                  <a:prstClr val="black">
                    <a:alpha val="25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3CDBB-76D0-2314-1EF7-8A7C49FA9EF3}"/>
                  </a:ext>
                </a:extLst>
              </p:cNvPr>
              <p:cNvSpPr/>
              <p:nvPr/>
            </p:nvSpPr>
            <p:spPr>
              <a:xfrm>
                <a:off x="8403732" y="912572"/>
                <a:ext cx="2738623" cy="5755354"/>
              </a:xfrm>
              <a:prstGeom prst="rect">
                <a:avLst/>
              </a:prstGeom>
              <a:solidFill>
                <a:srgbClr val="FFF6ED"/>
              </a:solidFill>
              <a:ln>
                <a:noFill/>
              </a:ln>
              <a:effectLst>
                <a:outerShdw blurRad="101600" dist="38100" dir="13500000" algn="b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rgbClr val="1E1E1E"/>
                    </a:solidFill>
                    <a:latin typeface="Aptos" panose="020B0004020202020204" pitchFamily="34" charset="0"/>
                  </a:rPr>
                  <a:t>Classification Problem:</a:t>
                </a:r>
              </a:p>
              <a:p>
                <a:endParaRPr lang="en-US" dirty="0">
                  <a:solidFill>
                    <a:srgbClr val="1E1E1E"/>
                  </a:solidFill>
                  <a:latin typeface="Aptos" panose="020B0004020202020204" pitchFamily="34" charset="0"/>
                </a:endParaRPr>
              </a:p>
              <a:p>
                <a:r>
                  <a:rPr lang="en-US" sz="1400" b="1" i="1" dirty="0">
                    <a:solidFill>
                      <a:srgbClr val="333333"/>
                    </a:solidFill>
                  </a:rPr>
                  <a:t>Objective:</a:t>
                </a:r>
                <a:r>
                  <a:rPr lang="en-US" sz="1400" b="1" dirty="0">
                    <a:solidFill>
                      <a:srgbClr val="333333"/>
                    </a:solidFill>
                  </a:rPr>
                  <a:t> 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Classify each incident into a delay severity category based on duration.</a:t>
                </a:r>
              </a:p>
              <a:p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 = Low, Moderate, High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1400" b="1" i="1" dirty="0">
                  <a:solidFill>
                    <a:srgbClr val="333333"/>
                  </a:solidFill>
                </a:endParaRPr>
              </a:p>
              <a:p>
                <a:endParaRPr lang="en-US" sz="1400" b="1" i="1" dirty="0">
                  <a:solidFill>
                    <a:srgbClr val="333333"/>
                  </a:solidFill>
                </a:endParaRPr>
              </a:p>
              <a:p>
                <a:endParaRPr lang="en-US" sz="1400" b="1" i="1" dirty="0">
                  <a:solidFill>
                    <a:srgbClr val="333333"/>
                  </a:solidFill>
                </a:endParaRPr>
              </a:p>
              <a:p>
                <a:endParaRPr lang="en-US" sz="1400" b="1" i="1" dirty="0">
                  <a:solidFill>
                    <a:srgbClr val="333333"/>
                  </a:solidFill>
                </a:endParaRPr>
              </a:p>
              <a:p>
                <a:endParaRPr lang="en-US" sz="1400" b="1" i="1" dirty="0">
                  <a:solidFill>
                    <a:srgbClr val="333333"/>
                  </a:solidFill>
                </a:endParaRPr>
              </a:p>
              <a:p>
                <a:r>
                  <a:rPr lang="en-US" sz="1400" b="1" i="1" dirty="0">
                    <a:solidFill>
                      <a:srgbClr val="333333"/>
                    </a:solidFill>
                  </a:rPr>
                  <a:t>Target Variable: </a:t>
                </a:r>
                <a:r>
                  <a:rPr lang="en-US" sz="1400" dirty="0" err="1">
                    <a:solidFill>
                      <a:schemeClr val="bg2">
                        <a:lumMod val="25000"/>
                      </a:schemeClr>
                    </a:solidFill>
                  </a:rPr>
                  <a:t>delay_category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 (derived from delay minutes bins)</a:t>
                </a:r>
                <a:endParaRPr lang="en-US" sz="1400" b="1" i="1" dirty="0">
                  <a:solidFill>
                    <a:srgbClr val="333333"/>
                  </a:solidFill>
                </a:endParaRPr>
              </a:p>
              <a:p>
                <a:endParaRPr lang="en-US" sz="1400" b="1" i="1" dirty="0">
                  <a:solidFill>
                    <a:srgbClr val="333333"/>
                  </a:solidFill>
                </a:endParaRPr>
              </a:p>
              <a:p>
                <a:r>
                  <a:rPr lang="en-US" sz="1400" b="1" i="1" dirty="0">
                    <a:solidFill>
                      <a:srgbClr val="333333"/>
                    </a:solidFill>
                  </a:rPr>
                  <a:t>Algorithms: </a:t>
                </a:r>
                <a:r>
                  <a:rPr lang="en-US" sz="1400" dirty="0">
                    <a:solidFill>
                      <a:srgbClr val="333333"/>
                    </a:solidFill>
                  </a:rPr>
                  <a:t> </a:t>
                </a:r>
                <a:r>
                  <a:rPr lang="en-US" sz="1400" i="1" dirty="0" err="1">
                    <a:solidFill>
                      <a:srgbClr val="333333"/>
                    </a:solidFill>
                  </a:rPr>
                  <a:t>LogisticRegression</a:t>
                </a:r>
                <a:r>
                  <a:rPr lang="en-US" sz="1400" i="1" dirty="0">
                    <a:solidFill>
                      <a:srgbClr val="333333"/>
                    </a:solidFill>
                  </a:rPr>
                  <a:t>, </a:t>
                </a:r>
              </a:p>
              <a:p>
                <a:r>
                  <a:rPr lang="en-US" sz="1400" i="1" dirty="0" err="1">
                    <a:solidFill>
                      <a:srgbClr val="333333"/>
                    </a:solidFill>
                  </a:rPr>
                  <a:t>XGBClassifier</a:t>
                </a:r>
                <a:endParaRPr lang="en-US" sz="1400" i="1" dirty="0">
                  <a:solidFill>
                    <a:srgbClr val="333333"/>
                  </a:solidFill>
                </a:endParaRPr>
              </a:p>
              <a:p>
                <a:endParaRPr lang="en-US" sz="1400" dirty="0">
                  <a:solidFill>
                    <a:srgbClr val="333333"/>
                  </a:solidFill>
                </a:endParaRPr>
              </a:p>
              <a:p>
                <a:r>
                  <a:rPr lang="en-US" sz="1400" b="1" i="1" dirty="0">
                    <a:solidFill>
                      <a:srgbClr val="333333"/>
                    </a:solidFill>
                  </a:rPr>
                  <a:t>Metrics: </a:t>
                </a:r>
                <a:r>
                  <a:rPr lang="en-US" sz="1400" dirty="0">
                    <a:solidFill>
                      <a:srgbClr val="333333"/>
                    </a:solidFill>
                  </a:rPr>
                  <a:t> Accuracy, Precision, Recall, F1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3CDBB-76D0-2314-1EF7-8A7C49FA9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732" y="912572"/>
                <a:ext cx="2738623" cy="5755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101600" dist="38100" dir="13500000" algn="br" rotWithShape="0">
                  <a:prstClr val="black">
                    <a:alpha val="25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92642FF-C604-40D8-5E07-0942EFF4E582}"/>
              </a:ext>
            </a:extLst>
          </p:cNvPr>
          <p:cNvSpPr txBox="1"/>
          <p:nvPr/>
        </p:nvSpPr>
        <p:spPr>
          <a:xfrm>
            <a:off x="5376761" y="183256"/>
            <a:ext cx="5836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i="1" dirty="0">
                <a:solidFill>
                  <a:srgbClr val="4B4B4B"/>
                </a:solidFill>
              </a:rPr>
              <a:t>This study explores two supervised learning formulations</a:t>
            </a:r>
          </a:p>
          <a:p>
            <a:pPr algn="ctr"/>
            <a:r>
              <a:rPr lang="en-US" sz="1300" i="1" dirty="0">
                <a:solidFill>
                  <a:srgbClr val="4B4B4B"/>
                </a:solidFill>
              </a:rPr>
              <a:t>to predict and classify NYC school bus delays.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8F2D2A-D44C-E4B6-5CA5-A4495F12CA66}"/>
              </a:ext>
            </a:extLst>
          </p:cNvPr>
          <p:cNvCxnSpPr/>
          <p:nvPr/>
        </p:nvCxnSpPr>
        <p:spPr>
          <a:xfrm>
            <a:off x="6413779" y="651027"/>
            <a:ext cx="3715657" cy="0"/>
          </a:xfrm>
          <a:prstGeom prst="line">
            <a:avLst/>
          </a:prstGeom>
          <a:ln>
            <a:solidFill>
              <a:srgbClr val="4B4B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49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E79A3-C16C-5440-D3BF-C9C512BE8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A7BC75-0948-5671-943C-F30041449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8946E8-B370-5F85-0A18-D370684B2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3C9B8-91B4-D7FE-5527-1D13C9E83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8E6178-D57E-AD52-C0B9-D80E4FD30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D6F65-A850-656D-9896-E66F3005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89" y="264857"/>
            <a:ext cx="6088223" cy="91372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Dataset Overview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766722-CC89-758D-0580-D6BF18BF6957}"/>
              </a:ext>
            </a:extLst>
          </p:cNvPr>
          <p:cNvSpPr txBox="1"/>
          <p:nvPr/>
        </p:nvSpPr>
        <p:spPr>
          <a:xfrm>
            <a:off x="435431" y="1118064"/>
            <a:ext cx="6296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666666"/>
                </a:solidFill>
                <a:latin typeface="Aptos" panose="020B0004020202020204" pitchFamily="34" charset="0"/>
              </a:rPr>
              <a:t>Exploring the raw dataset prior to preprocessing </a:t>
            </a:r>
            <a:endParaRPr lang="en-US" sz="1600" dirty="0">
              <a:solidFill>
                <a:srgbClr val="666666"/>
              </a:solidFill>
              <a:latin typeface="Aptos" panose="020B00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92285-1CBE-9E1D-735A-E4DCA0253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120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02FF6D-47FC-1B63-9B99-A54A994B7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508" y="3857318"/>
            <a:ext cx="3397280" cy="2631349"/>
          </a:xfrm>
          <a:prstGeom prst="rect">
            <a:avLst/>
          </a:prstGeom>
        </p:spPr>
      </p:pic>
      <p:pic>
        <p:nvPicPr>
          <p:cNvPr id="10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524F53-F93E-0C58-9228-24CD662BC0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101"/>
          <a:stretch>
            <a:fillRect/>
          </a:stretch>
        </p:blipFill>
        <p:spPr>
          <a:xfrm>
            <a:off x="350007" y="1840812"/>
            <a:ext cx="7112423" cy="2110034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0F007A-8A79-1253-A708-C71EF0128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06" y="4153417"/>
            <a:ext cx="7112423" cy="2502012"/>
          </a:xfrm>
          <a:prstGeom prst="rect">
            <a:avLst/>
          </a:prstGeom>
        </p:spPr>
      </p:pic>
      <p:pic>
        <p:nvPicPr>
          <p:cNvPr id="15" name="Picture 14" descr="A graph of a number of injuries&#10;&#10;AI-generated content may be incorrect.">
            <a:extLst>
              <a:ext uri="{FF2B5EF4-FFF2-40B4-BE49-F238E27FC236}">
                <a16:creationId xmlns:a16="http://schemas.microsoft.com/office/drawing/2014/main" id="{266B76CA-61A5-8211-26DD-FADA9BFA7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548" y="1840812"/>
            <a:ext cx="3060185" cy="18973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23DE24-A763-7CC7-7C0A-1770DE06FEA3}"/>
              </a:ext>
            </a:extLst>
          </p:cNvPr>
          <p:cNvSpPr txBox="1"/>
          <p:nvPr/>
        </p:nvSpPr>
        <p:spPr>
          <a:xfrm>
            <a:off x="6017852" y="6504056"/>
            <a:ext cx="5109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7A7A7A"/>
                </a:solidFill>
              </a:rPr>
              <a:t>Dataset pre cleaning: </a:t>
            </a:r>
            <a:r>
              <a:rPr lang="en-US" sz="1600" b="1" dirty="0">
                <a:solidFill>
                  <a:srgbClr val="7A7A7A"/>
                </a:solidFill>
              </a:rPr>
              <a:t>1.22M rows × 20 columns</a:t>
            </a:r>
            <a:endParaRPr lang="en-US" sz="1600" dirty="0">
              <a:solidFill>
                <a:srgbClr val="7A7A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2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EC443A-34BD-2ED4-6F45-DE63CD2ED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A9FDD95-8092-8FEE-3837-F32A7D953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71B95B-F564-969D-863D-CC5F3F30E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D1244-9575-4671-AE6A-3322BF4F6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12CF22-5EA0-1CB0-DE8C-8764DAC8F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379CF-636C-3849-59FC-D842E4F8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89" y="264857"/>
            <a:ext cx="6088223" cy="91372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Preparation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D87946-5276-1325-0999-C0A75786D0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7597" y="1178583"/>
          <a:ext cx="6284461" cy="273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3F675D-074F-8FAF-1368-770CFE3339FF}"/>
              </a:ext>
            </a:extLst>
          </p:cNvPr>
          <p:cNvSpPr/>
          <p:nvPr/>
        </p:nvSpPr>
        <p:spPr>
          <a:xfrm>
            <a:off x="447598" y="3763057"/>
            <a:ext cx="2780507" cy="2597986"/>
          </a:xfrm>
          <a:prstGeom prst="round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standardize delay and extract time features</a:t>
            </a:r>
          </a:p>
          <a:p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Delay_Minutes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How_long_delayed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'].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str.extract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(r'(\d+\.?\d*)').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(float)</a:t>
            </a:r>
          </a:p>
          <a:p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['HOUR'] = 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pd.to_datetime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Occurred_On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']).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dt.hour</a:t>
            </a:r>
            <a:endParaRPr lang="en-US" sz="1000" dirty="0">
              <a:solidFill>
                <a:srgbClr val="1E1E1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100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Number_Of_Students_On_The_Bus</a:t>
            </a:r>
            <a:r>
              <a:rPr lang="en-US" sz="100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&lt;= 80]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12B6F-4FD8-E534-BC3F-331F789D7C3A}"/>
              </a:ext>
            </a:extLst>
          </p:cNvPr>
          <p:cNvSpPr txBox="1"/>
          <p:nvPr/>
        </p:nvSpPr>
        <p:spPr>
          <a:xfrm>
            <a:off x="7462430" y="6465732"/>
            <a:ext cx="41675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solidFill>
                  <a:srgbClr val="7A7A7A"/>
                </a:solidFill>
              </a:rPr>
              <a:t>Final dataset after cleaning: </a:t>
            </a:r>
            <a:r>
              <a:rPr lang="en-US" sz="1300" b="1" dirty="0">
                <a:solidFill>
                  <a:srgbClr val="7A7A7A"/>
                </a:solidFill>
              </a:rPr>
              <a:t>1.01M rows × 19 columns</a:t>
            </a:r>
            <a:endParaRPr lang="en-US" sz="1300" dirty="0">
              <a:solidFill>
                <a:srgbClr val="7A7A7A"/>
              </a:solidFill>
            </a:endParaRPr>
          </a:p>
        </p:txBody>
      </p:sp>
      <p:pic>
        <p:nvPicPr>
          <p:cNvPr id="12" name="Picture 11" descr="A graph with a curve&#10;&#10;AI-generated content may be incorrect.">
            <a:extLst>
              <a:ext uri="{FF2B5EF4-FFF2-40B4-BE49-F238E27FC236}">
                <a16:creationId xmlns:a16="http://schemas.microsoft.com/office/drawing/2014/main" id="{B0AB8D49-075A-6D52-E486-617B98BAA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616" y="3763057"/>
            <a:ext cx="3904037" cy="2552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F40F2D-070A-8704-3875-67649B4A25AC}"/>
              </a:ext>
            </a:extLst>
          </p:cNvPr>
          <p:cNvSpPr txBox="1"/>
          <p:nvPr/>
        </p:nvSpPr>
        <p:spPr>
          <a:xfrm>
            <a:off x="435431" y="1118064"/>
            <a:ext cx="6296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666666"/>
                </a:solidFill>
                <a:latin typeface="Aptos" panose="020B0004020202020204" pitchFamily="34" charset="0"/>
              </a:rPr>
              <a:t>Steps to clean, transform and structure the raw data for modeling</a:t>
            </a:r>
            <a:endParaRPr lang="en-US" sz="1600" dirty="0">
              <a:solidFill>
                <a:srgbClr val="666666"/>
              </a:solidFill>
              <a:latin typeface="Aptos" panose="020B000402020202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55BB73-8665-7B5C-3F72-D5BF591E3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8329" y="1948576"/>
            <a:ext cx="4454995" cy="43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2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2AB5B-344F-1D88-950A-682F7AA8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40" y="383600"/>
            <a:ext cx="10044023" cy="673917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Feature Engineering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8BD7F-D8BE-B674-B25D-1C5FCFC91C16}"/>
              </a:ext>
            </a:extLst>
          </p:cNvPr>
          <p:cNvSpPr txBox="1"/>
          <p:nvPr/>
        </p:nvSpPr>
        <p:spPr>
          <a:xfrm>
            <a:off x="433380" y="1133340"/>
            <a:ext cx="77341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666666"/>
                </a:solidFill>
                <a:latin typeface="Aptos" panose="020B0004020202020204" pitchFamily="34" charset="0"/>
              </a:rPr>
              <a:t>Deriving interpretable and predictive features from cleaned data for model readiness</a:t>
            </a:r>
            <a:r>
              <a:rPr lang="en-US" sz="1600" i="1" dirty="0">
                <a:latin typeface="Aptos" panose="020B0004020202020204" pitchFamily="34" charset="0"/>
              </a:rPr>
              <a:t>.</a:t>
            </a:r>
          </a:p>
          <a:p>
            <a:endParaRPr lang="en-US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933EFDE-BA0B-52E5-6A6D-D974D64C2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475669"/>
              </p:ext>
            </p:extLst>
          </p:nvPr>
        </p:nvGraphicFramePr>
        <p:xfrm>
          <a:off x="593769" y="1792312"/>
          <a:ext cx="6057872" cy="3524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488">
                  <a:extLst>
                    <a:ext uri="{9D8B030D-6E8A-4147-A177-3AD203B41FA5}">
                      <a16:colId xmlns:a16="http://schemas.microsoft.com/office/drawing/2014/main" val="2833301636"/>
                    </a:ext>
                  </a:extLst>
                </a:gridCol>
                <a:gridCol w="3765384">
                  <a:extLst>
                    <a:ext uri="{9D8B030D-6E8A-4147-A177-3AD203B41FA5}">
                      <a16:colId xmlns:a16="http://schemas.microsoft.com/office/drawing/2014/main" val="2800804418"/>
                    </a:ext>
                  </a:extLst>
                </a:gridCol>
              </a:tblGrid>
              <a:tr h="278364">
                <a:tc>
                  <a:txBody>
                    <a:bodyPr/>
                    <a:lstStyle/>
                    <a:p>
                      <a:r>
                        <a:rPr lang="en-US" dirty="0"/>
                        <a:t>Feature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 / Rationale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075548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r>
                        <a:rPr lang="en-US" sz="1400" dirty="0" err="1"/>
                        <a:t>Delay_Minutes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Target variable - numeric delay extracted from text.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76620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Delay_Class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Categorized delay level (Low / Moderate / High).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6356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HOUR, DAY,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Temporal attributes capturing schedule patterns.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266644"/>
                  </a:ext>
                </a:extLst>
              </a:tr>
              <a:tr h="602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Bus_Company_Name_Code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Route_Number_FreqEnc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Frequency encoding reduces high-cardinality category expansion.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812387"/>
                  </a:ext>
                </a:extLst>
              </a:tr>
              <a:tr h="556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Num_Schools_Serviced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Is_Multi_School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Measures route complexity and operational dependency.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566640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Primary_School_Encoded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Represents primary school association per incident.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108337"/>
                  </a:ext>
                </a:extLst>
              </a:tr>
            </a:tbl>
          </a:graphicData>
        </a:graphic>
      </p:graphicFrame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59564F1-AE17-2B8B-B959-0C29F6D6CEFD}"/>
              </a:ext>
            </a:extLst>
          </p:cNvPr>
          <p:cNvSpPr/>
          <p:nvPr/>
        </p:nvSpPr>
        <p:spPr>
          <a:xfrm>
            <a:off x="610556" y="5424105"/>
            <a:ext cx="6041086" cy="1193732"/>
          </a:xfrm>
          <a:prstGeom prst="round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delay class and encode categorical features</a:t>
            </a:r>
          </a:p>
          <a:p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Delay_Class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pd.cut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Delay_Minutes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'],</a:t>
            </a:r>
          </a:p>
          <a:p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bins=[-1, 20, 45, 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Delay_Minutes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'].max()],</a:t>
            </a:r>
          </a:p>
          <a:p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labels=[0, 1, 2]</a:t>
            </a:r>
          </a:p>
          <a:p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freq_cols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['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Bus_Company_Name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Route_Number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col in 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freq_cols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[col + '_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FreqEnc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[col].map(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[col].</a:t>
            </a:r>
            <a:r>
              <a:rPr lang="en-US" sz="850" dirty="0" err="1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sz="850" dirty="0">
                <a:solidFill>
                  <a:srgbClr val="1E1E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pic>
        <p:nvPicPr>
          <p:cNvPr id="12" name="Picture 11" descr="A diagram of heatmap&#10;&#10;AI-generated content may be incorrect.">
            <a:extLst>
              <a:ext uri="{FF2B5EF4-FFF2-40B4-BE49-F238E27FC236}">
                <a16:creationId xmlns:a16="http://schemas.microsoft.com/office/drawing/2014/main" id="{11FE66D1-5245-CACD-44AD-2C65D5E9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53" y="2519096"/>
            <a:ext cx="4381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2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3575B-8BD1-45A5-6BC3-58409F679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  <a:br>
              <a:rPr lang="en-US" sz="1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400" i="1" dirty="0">
                <a:solidFill>
                  <a:srgbClr val="666666"/>
                </a:solidFill>
              </a:rPr>
              <a:t>Understanding delay patterns and influential factors before modeling.</a:t>
            </a:r>
            <a:br>
              <a:rPr lang="en-US" sz="1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endParaRPr lang="en-US" sz="1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B5C973-5FD3-D5A1-34CD-DDE2A74BE17D}"/>
              </a:ext>
            </a:extLst>
          </p:cNvPr>
          <p:cNvCxnSpPr>
            <a:cxnSpLocks/>
          </p:cNvCxnSpPr>
          <p:nvPr/>
        </p:nvCxnSpPr>
        <p:spPr>
          <a:xfrm>
            <a:off x="5098897" y="5028603"/>
            <a:ext cx="6222246" cy="0"/>
          </a:xfrm>
          <a:prstGeom prst="line">
            <a:avLst/>
          </a:prstGeom>
          <a:ln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A chart of data distribution&#10;&#10;AI-generated content may be incorrect.">
            <a:extLst>
              <a:ext uri="{FF2B5EF4-FFF2-40B4-BE49-F238E27FC236}">
                <a16:creationId xmlns:a16="http://schemas.microsoft.com/office/drawing/2014/main" id="{55269622-611B-212E-3A3E-9F924480D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429" t="1655" r="3920" b="5691"/>
          <a:stretch>
            <a:fillRect/>
          </a:stretch>
        </p:blipFill>
        <p:spPr>
          <a:xfrm>
            <a:off x="4143840" y="228604"/>
            <a:ext cx="7897739" cy="615068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847DFD-022B-8FAA-6357-9E87410FB797}"/>
              </a:ext>
            </a:extLst>
          </p:cNvPr>
          <p:cNvSpPr txBox="1"/>
          <p:nvPr/>
        </p:nvSpPr>
        <p:spPr>
          <a:xfrm>
            <a:off x="5991497" y="5623568"/>
            <a:ext cx="51143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Each subplot shows feature distribution after cleaning and encoding.</a:t>
            </a:r>
          </a:p>
          <a:p>
            <a:r>
              <a:rPr lang="en-US" sz="1100" dirty="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Skewed distributions indicate non-linear relationships suited for tree-based models.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049E37-B826-7742-2611-812620BB0991}"/>
              </a:ext>
            </a:extLst>
          </p:cNvPr>
          <p:cNvCxnSpPr>
            <a:cxnSpLocks/>
          </p:cNvCxnSpPr>
          <p:nvPr/>
        </p:nvCxnSpPr>
        <p:spPr>
          <a:xfrm>
            <a:off x="6096000" y="5497678"/>
            <a:ext cx="5386251" cy="0"/>
          </a:xfrm>
          <a:prstGeom prst="line">
            <a:avLst/>
          </a:prstGeom>
          <a:ln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38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5F158-1A37-0529-69D9-1115D0DC5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290A442-70FA-7A52-660F-DBCFA1C64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E69B6E-3CA8-68A9-6D12-14D3C0845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A232AB-2CB9-53CE-5AF9-67B24458D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A996C8-68E1-5EB3-0B6E-A3BE05DB1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FA9B1D4-F9E5-7072-8134-6559FF380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4BD89-FDBF-6C60-66AB-A8205211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Delay Distribution</a:t>
            </a:r>
            <a:br>
              <a:rPr lang="en-US" sz="1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400" i="1" dirty="0">
                <a:solidFill>
                  <a:srgbClr val="666666"/>
                </a:solidFill>
              </a:rPr>
              <a:t>Exploring delay duration patterns to define class boundaries.</a:t>
            </a:r>
            <a:br>
              <a:rPr lang="en-US" sz="1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Most delays fall between 20–45 minutes.</a:t>
            </a: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Defined delay classes: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• Low ≤ 20 minutes  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• Moderate 21–45 minutes  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• High &gt; 45 minutes  </a:t>
            </a: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Distribution is right-skewed → delays align with morning traffic peaks.</a:t>
            </a:r>
            <a:br>
              <a:rPr lang="en-US" sz="1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E58F555-2D7B-2FC5-2918-B0C6107670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114" y="772222"/>
            <a:ext cx="6400800" cy="365760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61010-B95B-BAC5-6FCD-59705EBDE4A0}"/>
              </a:ext>
            </a:extLst>
          </p:cNvPr>
          <p:cNvSpPr txBox="1"/>
          <p:nvPr/>
        </p:nvSpPr>
        <p:spPr>
          <a:xfrm>
            <a:off x="4346678" y="5202043"/>
            <a:ext cx="76804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555555"/>
                </a:solidFill>
              </a:rPr>
              <a:t>Figure 1. Distribution of Bus Delays (Minutes):</a:t>
            </a:r>
            <a:endParaRPr lang="en-US" sz="1100" dirty="0">
              <a:solidFill>
                <a:srgbClr val="555555"/>
              </a:solidFill>
            </a:endParaRPr>
          </a:p>
          <a:p>
            <a:pPr algn="ctr"/>
            <a:r>
              <a:rPr lang="en-US" sz="1100" dirty="0">
                <a:solidFill>
                  <a:srgbClr val="555555"/>
                </a:solidFill>
              </a:rPr>
              <a:t>Most incidents cluster between 20–45 minutes, forming a right-skewed pattern that defines Low, Moderate, and High delay categories.</a:t>
            </a:r>
          </a:p>
          <a:p>
            <a:pPr algn="ctr"/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55CB6-1D93-B005-39B9-435621E40DD6}"/>
              </a:ext>
            </a:extLst>
          </p:cNvPr>
          <p:cNvSpPr txBox="1"/>
          <p:nvPr/>
        </p:nvSpPr>
        <p:spPr>
          <a:xfrm>
            <a:off x="4688114" y="6379288"/>
            <a:ext cx="7040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rgbClr val="555555"/>
                </a:solidFill>
              </a:rPr>
              <a:t>Insight:</a:t>
            </a:r>
            <a:r>
              <a:rPr lang="en-US" sz="1000" dirty="0">
                <a:solidFill>
                  <a:srgbClr val="555555"/>
                </a:solidFill>
              </a:rPr>
              <a:t> Delay durations follow a skewed distribution, validating categorical binning for supervised learning.</a:t>
            </a:r>
          </a:p>
          <a:p>
            <a:pPr algn="ctr"/>
            <a:endParaRPr lang="en-US" sz="1000" dirty="0">
              <a:solidFill>
                <a:srgbClr val="E5E5E5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DAA713-0AFB-D2C3-0A95-E28498E06868}"/>
              </a:ext>
            </a:extLst>
          </p:cNvPr>
          <p:cNvCxnSpPr>
            <a:cxnSpLocks/>
          </p:cNvCxnSpPr>
          <p:nvPr/>
        </p:nvCxnSpPr>
        <p:spPr>
          <a:xfrm>
            <a:off x="5098897" y="5028603"/>
            <a:ext cx="6222246" cy="0"/>
          </a:xfrm>
          <a:prstGeom prst="line">
            <a:avLst/>
          </a:prstGeom>
          <a:ln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0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727AE-99F8-3E49-A47E-F26AF6734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31E5E45-1C40-FCD8-BA2F-161432C5B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10DC27-CDB4-9D2D-FB12-E64E2FBB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7DFC24-33FE-471A-B835-17598E35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1274F4-E5C8-791C-9C5C-080692BEA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2BEA1A4-1D7E-253A-CAB9-0AEE1A24A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FCAD2-3B09-FA3E-93FD-416BD7C2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93" y="2895330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1800" b="1" dirty="0">
                <a:solidFill>
                  <a:srgbClr val="FFFFFF"/>
                </a:solidFill>
              </a:rPr>
              <a:t>Delay by Borough</a:t>
            </a:r>
            <a:br>
              <a:rPr lang="en-US" sz="1800" dirty="0">
                <a:solidFill>
                  <a:srgbClr val="FFFFFF"/>
                </a:solidFill>
              </a:rPr>
            </a:b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Average borough-level delays reveal strong spatial variation.</a:t>
            </a: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Top delay averages: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• Rockland county → ~36 minutes 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• Manhattan → ~35 minutes 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• Queens → ~34 minutes  </a:t>
            </a: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Lowest delays observed in Staten Island and Westchester.</a:t>
            </a: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Indicates congestion and route density influence delay severity.</a:t>
            </a:r>
            <a:endParaRPr lang="en-US" sz="1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1CA2C-FBB8-647C-37F4-2577C59E49F4}"/>
              </a:ext>
            </a:extLst>
          </p:cNvPr>
          <p:cNvSpPr txBox="1"/>
          <p:nvPr/>
        </p:nvSpPr>
        <p:spPr>
          <a:xfrm>
            <a:off x="3916517" y="5280913"/>
            <a:ext cx="7680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555555"/>
                </a:solidFill>
              </a:rPr>
              <a:t>Figure 2. Average Delay by Borough:</a:t>
            </a:r>
            <a:endParaRPr lang="en-US" sz="1100" dirty="0">
              <a:solidFill>
                <a:srgbClr val="555555"/>
              </a:solidFill>
            </a:endParaRPr>
          </a:p>
          <a:p>
            <a:pPr algn="ctr"/>
            <a:r>
              <a:rPr lang="en-US" sz="1100" dirty="0">
                <a:solidFill>
                  <a:srgbClr val="555555"/>
                </a:solidFill>
              </a:rPr>
              <a:t>Rockland county and Manhattan record the highest mean delays (≈35–37 min), while outer boroughs show lower averages, highlighting route congestion and geographic constraints.</a:t>
            </a:r>
          </a:p>
          <a:p>
            <a:pPr algn="ctr"/>
            <a:endParaRPr lang="en-US" sz="1100" dirty="0">
              <a:solidFill>
                <a:srgbClr val="55555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3CF9FF-FCC3-C94A-D1A3-62D4C34DA9FE}"/>
              </a:ext>
            </a:extLst>
          </p:cNvPr>
          <p:cNvSpPr txBox="1"/>
          <p:nvPr/>
        </p:nvSpPr>
        <p:spPr>
          <a:xfrm>
            <a:off x="4368483" y="6344966"/>
            <a:ext cx="7040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rgbClr val="7A7A7A"/>
                </a:solidFill>
              </a:rPr>
              <a:t>Insight</a:t>
            </a:r>
            <a:r>
              <a:rPr lang="en-US" sz="1000" dirty="0">
                <a:solidFill>
                  <a:srgbClr val="7A7A7A"/>
                </a:solidFill>
              </a:rPr>
              <a:t>: Borough-level patterns suggest congestion and route complexity directly affect bus delay times.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FD2784-E08B-1874-BFA3-1A0BDC3D7EAE}"/>
              </a:ext>
            </a:extLst>
          </p:cNvPr>
          <p:cNvCxnSpPr>
            <a:cxnSpLocks/>
          </p:cNvCxnSpPr>
          <p:nvPr/>
        </p:nvCxnSpPr>
        <p:spPr>
          <a:xfrm>
            <a:off x="4777391" y="5040478"/>
            <a:ext cx="6222246" cy="0"/>
          </a:xfrm>
          <a:prstGeom prst="line">
            <a:avLst/>
          </a:prstGeom>
          <a:ln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5ACE975-FAAE-A85F-323E-7924C2F2D56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88114" y="773683"/>
            <a:ext cx="6400800" cy="365760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50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1376</Words>
  <Application>Microsoft Macintosh PowerPoint</Application>
  <PresentationFormat>Widescreen</PresentationFormat>
  <Paragraphs>183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Predicting School Bus Delays: NYC Bus Breakdown and Delays Dataset</vt:lpstr>
      <vt:lpstr>Project Overview</vt:lpstr>
      <vt:lpstr>Problem  Definition</vt:lpstr>
      <vt:lpstr>Dataset Overview</vt:lpstr>
      <vt:lpstr>Data Preparation</vt:lpstr>
      <vt:lpstr>Feature Engineering</vt:lpstr>
      <vt:lpstr>Exploratory Data Analysis Understanding delay patterns and influential factors before modeling.  </vt:lpstr>
      <vt:lpstr>Delay Distribution Exploring delay duration patterns to define class boundaries.  Most delays fall between 20–45 minutes.  Defined delay classes: • Low ≤ 20 minutes   • Moderate 21–45 minutes   • High &gt; 45 minutes    Distribution is right-skewed → delays align with morning traffic peaks. </vt:lpstr>
      <vt:lpstr>Delay by Borough  Average borough-level delays reveal strong spatial variation.  Top delay averages: • Rockland county → ~36 minutes   • Manhattan → ~35 minutes   • Queens → ~34 minutes    Lowest delays observed in Staten Island and Westchester.  Indicates congestion and route density influence delay severity.</vt:lpstr>
      <vt:lpstr>Year over Year Trend </vt:lpstr>
      <vt:lpstr>Correlation Heatmap </vt:lpstr>
      <vt:lpstr>Feature Importance </vt:lpstr>
      <vt:lpstr>Model Designing</vt:lpstr>
      <vt:lpstr>Classification Results </vt:lpstr>
      <vt:lpstr>Project Management and Proposed Model</vt:lpstr>
      <vt:lpstr>Key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Lone, Mr. Abrar Altaf</dc:creator>
  <cp:lastModifiedBy>Abrar Altaf Lone</cp:lastModifiedBy>
  <cp:revision>15</cp:revision>
  <cp:lastPrinted>2025-10-28T12:02:08Z</cp:lastPrinted>
  <dcterms:created xsi:type="dcterms:W3CDTF">2025-10-28T10:17:08Z</dcterms:created>
  <dcterms:modified xsi:type="dcterms:W3CDTF">2025-12-10T14:45:11Z</dcterms:modified>
</cp:coreProperties>
</file>